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8" r:id="rId2"/>
    <p:sldId id="283" r:id="rId3"/>
    <p:sldId id="273" r:id="rId4"/>
    <p:sldId id="284" r:id="rId5"/>
    <p:sldId id="285" r:id="rId6"/>
    <p:sldId id="286" r:id="rId7"/>
    <p:sldId id="289" r:id="rId8"/>
    <p:sldId id="307" r:id="rId9"/>
    <p:sldId id="290" r:id="rId10"/>
    <p:sldId id="293" r:id="rId11"/>
    <p:sldId id="294" r:id="rId12"/>
    <p:sldId id="291" r:id="rId13"/>
    <p:sldId id="292" r:id="rId14"/>
    <p:sldId id="305"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68980" autoAdjust="0"/>
  </p:normalViewPr>
  <p:slideViewPr>
    <p:cSldViewPr snapToGrid="0">
      <p:cViewPr varScale="1">
        <p:scale>
          <a:sx n="82" d="100"/>
          <a:sy n="82" d="100"/>
        </p:scale>
        <p:origin x="224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50B29-A35B-4351-9547-6DF9B420103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76447CF8-5916-4742-BA9B-DA4A8A22A692}">
      <dgm:prSet phldrT="[Text]"/>
      <dgm:spPr/>
      <dgm:t>
        <a:bodyPr/>
        <a:lstStyle/>
        <a:p>
          <a:r>
            <a:rPr lang="en-GB" dirty="0"/>
            <a:t>kitchen</a:t>
          </a:r>
        </a:p>
      </dgm:t>
    </dgm:pt>
    <dgm:pt modelId="{400DB07D-7857-4815-8566-00B7097F7088}" type="parTrans" cxnId="{8ED40D6F-07E3-4245-81CF-243A99ACC721}">
      <dgm:prSet/>
      <dgm:spPr/>
      <dgm:t>
        <a:bodyPr/>
        <a:lstStyle/>
        <a:p>
          <a:endParaRPr lang="en-GB"/>
        </a:p>
      </dgm:t>
    </dgm:pt>
    <dgm:pt modelId="{95F5F119-EA4B-4AE3-8EF8-9C0A266D72B7}" type="sibTrans" cxnId="{8ED40D6F-07E3-4245-81CF-243A99ACC721}">
      <dgm:prSet/>
      <dgm:spPr/>
      <dgm:t>
        <a:bodyPr/>
        <a:lstStyle/>
        <a:p>
          <a:endParaRPr lang="en-GB"/>
        </a:p>
      </dgm:t>
    </dgm:pt>
    <dgm:pt modelId="{BA9E828A-819F-4460-9FD8-3E202BD9792A}">
      <dgm:prSet phldrT="[Text]"/>
      <dgm:spPr/>
      <dgm:t>
        <a:bodyPr/>
        <a:lstStyle/>
        <a:p>
          <a:r>
            <a:rPr lang="en-GB" dirty="0"/>
            <a:t>smells</a:t>
          </a:r>
        </a:p>
      </dgm:t>
    </dgm:pt>
    <dgm:pt modelId="{9F90AD8C-F864-4BDA-BAC3-E9A6E266C5AA}" type="parTrans" cxnId="{86754BCB-8F3D-4D8E-84A0-87CF5CCC8D0E}">
      <dgm:prSet/>
      <dgm:spPr/>
      <dgm:t>
        <a:bodyPr/>
        <a:lstStyle/>
        <a:p>
          <a:endParaRPr lang="en-GB"/>
        </a:p>
      </dgm:t>
    </dgm:pt>
    <dgm:pt modelId="{3BA47C92-6C5E-44A8-8D01-66D87BF34186}" type="sibTrans" cxnId="{86754BCB-8F3D-4D8E-84A0-87CF5CCC8D0E}">
      <dgm:prSet/>
      <dgm:spPr/>
      <dgm:t>
        <a:bodyPr/>
        <a:lstStyle/>
        <a:p>
          <a:endParaRPr lang="en-GB"/>
        </a:p>
      </dgm:t>
    </dgm:pt>
    <dgm:pt modelId="{24F5AA35-B70C-4DDC-808F-49BF8F4E7CA8}">
      <dgm:prSet phldrT="[Text]"/>
      <dgm:spPr/>
      <dgm:t>
        <a:bodyPr/>
        <a:lstStyle/>
        <a:p>
          <a:r>
            <a:rPr lang="en-GB" dirty="0"/>
            <a:t>sounds</a:t>
          </a:r>
        </a:p>
      </dgm:t>
    </dgm:pt>
    <dgm:pt modelId="{5FAAA6C6-6814-4114-8562-16F7526996C8}" type="parTrans" cxnId="{B45F4E75-F0EE-4DB4-876B-DC86A7A292D9}">
      <dgm:prSet/>
      <dgm:spPr/>
      <dgm:t>
        <a:bodyPr/>
        <a:lstStyle/>
        <a:p>
          <a:endParaRPr lang="en-GB"/>
        </a:p>
      </dgm:t>
    </dgm:pt>
    <dgm:pt modelId="{9231D932-A897-46A9-97A0-9E3615025126}" type="sibTrans" cxnId="{B45F4E75-F0EE-4DB4-876B-DC86A7A292D9}">
      <dgm:prSet/>
      <dgm:spPr/>
      <dgm:t>
        <a:bodyPr/>
        <a:lstStyle/>
        <a:p>
          <a:endParaRPr lang="en-GB"/>
        </a:p>
      </dgm:t>
    </dgm:pt>
    <dgm:pt modelId="{7262C27C-B1BE-4B20-8A15-CEA739ECA008}">
      <dgm:prSet phldrT="[Text]"/>
      <dgm:spPr/>
      <dgm:t>
        <a:bodyPr/>
        <a:lstStyle/>
        <a:p>
          <a:r>
            <a:rPr lang="en-GB" dirty="0"/>
            <a:t>textures</a:t>
          </a:r>
        </a:p>
      </dgm:t>
    </dgm:pt>
    <dgm:pt modelId="{38EC9549-1A65-44BD-8DB9-F25AB90CCEA5}" type="parTrans" cxnId="{CB2FDA74-A3B4-4E41-87BE-145A90AE2450}">
      <dgm:prSet/>
      <dgm:spPr/>
      <dgm:t>
        <a:bodyPr/>
        <a:lstStyle/>
        <a:p>
          <a:endParaRPr lang="en-GB"/>
        </a:p>
      </dgm:t>
    </dgm:pt>
    <dgm:pt modelId="{EB334B98-3F64-4F09-BC14-EC2A7C1CE733}" type="sibTrans" cxnId="{CB2FDA74-A3B4-4E41-87BE-145A90AE2450}">
      <dgm:prSet/>
      <dgm:spPr/>
      <dgm:t>
        <a:bodyPr/>
        <a:lstStyle/>
        <a:p>
          <a:endParaRPr lang="en-GB"/>
        </a:p>
      </dgm:t>
    </dgm:pt>
    <dgm:pt modelId="{84C30C1B-E82C-448D-9849-475E9A979868}">
      <dgm:prSet phldrT="[Text]"/>
      <dgm:spPr/>
      <dgm:t>
        <a:bodyPr/>
        <a:lstStyle/>
        <a:p>
          <a:r>
            <a:rPr lang="en-GB" dirty="0"/>
            <a:t>items</a:t>
          </a:r>
        </a:p>
      </dgm:t>
    </dgm:pt>
    <dgm:pt modelId="{8A4EB434-BDE0-4027-A2B2-DFC34249C03D}" type="parTrans" cxnId="{7803E662-10BE-47B8-8E2F-891FD58CCA99}">
      <dgm:prSet/>
      <dgm:spPr/>
      <dgm:t>
        <a:bodyPr/>
        <a:lstStyle/>
        <a:p>
          <a:endParaRPr lang="en-GB"/>
        </a:p>
      </dgm:t>
    </dgm:pt>
    <dgm:pt modelId="{643B051E-5735-4CCB-89CA-E887B8FE11F8}" type="sibTrans" cxnId="{7803E662-10BE-47B8-8E2F-891FD58CCA99}">
      <dgm:prSet/>
      <dgm:spPr/>
      <dgm:t>
        <a:bodyPr/>
        <a:lstStyle/>
        <a:p>
          <a:endParaRPr lang="en-GB"/>
        </a:p>
      </dgm:t>
    </dgm:pt>
    <dgm:pt modelId="{A71C9894-1958-40CC-9166-7AB423D56DA0}">
      <dgm:prSet phldrT="[Text]"/>
      <dgm:spPr/>
      <dgm:t>
        <a:bodyPr/>
        <a:lstStyle/>
        <a:p>
          <a:r>
            <a:rPr lang="en-GB" dirty="0"/>
            <a:t>feelings</a:t>
          </a:r>
        </a:p>
      </dgm:t>
    </dgm:pt>
    <dgm:pt modelId="{EBCFEC4E-BDBE-4DA4-8093-85A875941764}" type="parTrans" cxnId="{5FE1BAA7-60EF-42A8-912F-00F9EA2F6FA7}">
      <dgm:prSet/>
      <dgm:spPr/>
      <dgm:t>
        <a:bodyPr/>
        <a:lstStyle/>
        <a:p>
          <a:endParaRPr lang="en-GB"/>
        </a:p>
      </dgm:t>
    </dgm:pt>
    <dgm:pt modelId="{918102EE-A867-4B22-82F7-64C448AA2D49}" type="sibTrans" cxnId="{5FE1BAA7-60EF-42A8-912F-00F9EA2F6FA7}">
      <dgm:prSet/>
      <dgm:spPr/>
      <dgm:t>
        <a:bodyPr/>
        <a:lstStyle/>
        <a:p>
          <a:endParaRPr lang="en-GB"/>
        </a:p>
      </dgm:t>
    </dgm:pt>
    <dgm:pt modelId="{7833B92F-6AAB-4512-931F-5407885FBFFA}" type="pres">
      <dgm:prSet presAssocID="{89E50B29-A35B-4351-9547-6DF9B4201035}" presName="cycle" presStyleCnt="0">
        <dgm:presLayoutVars>
          <dgm:chMax val="1"/>
          <dgm:dir/>
          <dgm:animLvl val="ctr"/>
          <dgm:resizeHandles val="exact"/>
        </dgm:presLayoutVars>
      </dgm:prSet>
      <dgm:spPr/>
    </dgm:pt>
    <dgm:pt modelId="{415BFFA7-8CAF-4074-8D1D-26A2EF2E2D41}" type="pres">
      <dgm:prSet presAssocID="{76447CF8-5916-4742-BA9B-DA4A8A22A692}" presName="centerShape" presStyleLbl="node0" presStyleIdx="0" presStyleCnt="1"/>
      <dgm:spPr/>
    </dgm:pt>
    <dgm:pt modelId="{7E06A92C-E5DD-4128-A282-86C2CC45FEFF}" type="pres">
      <dgm:prSet presAssocID="{9F90AD8C-F864-4BDA-BAC3-E9A6E266C5AA}" presName="Name9" presStyleLbl="parChTrans1D2" presStyleIdx="0" presStyleCnt="5"/>
      <dgm:spPr/>
    </dgm:pt>
    <dgm:pt modelId="{6D8E098B-4321-4464-920F-E55E6223909D}" type="pres">
      <dgm:prSet presAssocID="{9F90AD8C-F864-4BDA-BAC3-E9A6E266C5AA}" presName="connTx" presStyleLbl="parChTrans1D2" presStyleIdx="0" presStyleCnt="5"/>
      <dgm:spPr/>
    </dgm:pt>
    <dgm:pt modelId="{B13FEC92-323D-4D90-8961-7173C9113202}" type="pres">
      <dgm:prSet presAssocID="{BA9E828A-819F-4460-9FD8-3E202BD9792A}" presName="node" presStyleLbl="node1" presStyleIdx="0" presStyleCnt="5" custRadScaleRad="100408" custRadScaleInc="-14541">
        <dgm:presLayoutVars>
          <dgm:bulletEnabled val="1"/>
        </dgm:presLayoutVars>
      </dgm:prSet>
      <dgm:spPr/>
    </dgm:pt>
    <dgm:pt modelId="{04EFBC14-30A8-4DDF-B5B1-8E74016EA72B}" type="pres">
      <dgm:prSet presAssocID="{EBCFEC4E-BDBE-4DA4-8093-85A875941764}" presName="Name9" presStyleLbl="parChTrans1D2" presStyleIdx="1" presStyleCnt="5"/>
      <dgm:spPr/>
    </dgm:pt>
    <dgm:pt modelId="{0D9D0791-86D6-4755-B522-4FA9062611DB}" type="pres">
      <dgm:prSet presAssocID="{EBCFEC4E-BDBE-4DA4-8093-85A875941764}" presName="connTx" presStyleLbl="parChTrans1D2" presStyleIdx="1" presStyleCnt="5"/>
      <dgm:spPr/>
    </dgm:pt>
    <dgm:pt modelId="{40D39BBA-4942-4C34-A347-209EA9BC0C20}" type="pres">
      <dgm:prSet presAssocID="{A71C9894-1958-40CC-9166-7AB423D56DA0}" presName="node" presStyleLbl="node1" presStyleIdx="1" presStyleCnt="5">
        <dgm:presLayoutVars>
          <dgm:bulletEnabled val="1"/>
        </dgm:presLayoutVars>
      </dgm:prSet>
      <dgm:spPr/>
    </dgm:pt>
    <dgm:pt modelId="{8C6365D6-E8D5-466B-924C-30CCAB3528F8}" type="pres">
      <dgm:prSet presAssocID="{5FAAA6C6-6814-4114-8562-16F7526996C8}" presName="Name9" presStyleLbl="parChTrans1D2" presStyleIdx="2" presStyleCnt="5"/>
      <dgm:spPr/>
    </dgm:pt>
    <dgm:pt modelId="{67954E50-4575-410E-ACF8-B6BD15F0A8DE}" type="pres">
      <dgm:prSet presAssocID="{5FAAA6C6-6814-4114-8562-16F7526996C8}" presName="connTx" presStyleLbl="parChTrans1D2" presStyleIdx="2" presStyleCnt="5"/>
      <dgm:spPr/>
    </dgm:pt>
    <dgm:pt modelId="{F1FCA66C-4B13-4194-A534-926165CE4FC8}" type="pres">
      <dgm:prSet presAssocID="{24F5AA35-B70C-4DDC-808F-49BF8F4E7CA8}" presName="node" presStyleLbl="node1" presStyleIdx="2" presStyleCnt="5">
        <dgm:presLayoutVars>
          <dgm:bulletEnabled val="1"/>
        </dgm:presLayoutVars>
      </dgm:prSet>
      <dgm:spPr/>
    </dgm:pt>
    <dgm:pt modelId="{58AC7483-F6B0-4B5C-8BC4-B4136B75B9EB}" type="pres">
      <dgm:prSet presAssocID="{38EC9549-1A65-44BD-8DB9-F25AB90CCEA5}" presName="Name9" presStyleLbl="parChTrans1D2" presStyleIdx="3" presStyleCnt="5"/>
      <dgm:spPr/>
    </dgm:pt>
    <dgm:pt modelId="{3DA21056-1A36-463B-934C-4AFC2E06EE3A}" type="pres">
      <dgm:prSet presAssocID="{38EC9549-1A65-44BD-8DB9-F25AB90CCEA5}" presName="connTx" presStyleLbl="parChTrans1D2" presStyleIdx="3" presStyleCnt="5"/>
      <dgm:spPr/>
    </dgm:pt>
    <dgm:pt modelId="{A541A911-7B81-4586-B41F-FB179B7CEC53}" type="pres">
      <dgm:prSet presAssocID="{7262C27C-B1BE-4B20-8A15-CEA739ECA008}" presName="node" presStyleLbl="node1" presStyleIdx="3" presStyleCnt="5" custRadScaleRad="101603" custRadScaleInc="738">
        <dgm:presLayoutVars>
          <dgm:bulletEnabled val="1"/>
        </dgm:presLayoutVars>
      </dgm:prSet>
      <dgm:spPr/>
    </dgm:pt>
    <dgm:pt modelId="{BE24542E-A247-4992-B185-BE93A3951B76}" type="pres">
      <dgm:prSet presAssocID="{8A4EB434-BDE0-4027-A2B2-DFC34249C03D}" presName="Name9" presStyleLbl="parChTrans1D2" presStyleIdx="4" presStyleCnt="5"/>
      <dgm:spPr/>
    </dgm:pt>
    <dgm:pt modelId="{FCC7379C-D586-438F-8385-BC0226645374}" type="pres">
      <dgm:prSet presAssocID="{8A4EB434-BDE0-4027-A2B2-DFC34249C03D}" presName="connTx" presStyleLbl="parChTrans1D2" presStyleIdx="4" presStyleCnt="5"/>
      <dgm:spPr/>
    </dgm:pt>
    <dgm:pt modelId="{AF327D52-CC58-4B5D-891A-0A09ADB256D2}" type="pres">
      <dgm:prSet presAssocID="{84C30C1B-E82C-448D-9849-475E9A979868}" presName="node" presStyleLbl="node1" presStyleIdx="4" presStyleCnt="5">
        <dgm:presLayoutVars>
          <dgm:bulletEnabled val="1"/>
        </dgm:presLayoutVars>
      </dgm:prSet>
      <dgm:spPr/>
    </dgm:pt>
  </dgm:ptLst>
  <dgm:cxnLst>
    <dgm:cxn modelId="{8EEA7930-98C2-4FC8-A43B-26565C9D6EE0}" type="presOf" srcId="{EBCFEC4E-BDBE-4DA4-8093-85A875941764}" destId="{0D9D0791-86D6-4755-B522-4FA9062611DB}" srcOrd="1" destOrd="0" presId="urn:microsoft.com/office/officeart/2005/8/layout/radial1"/>
    <dgm:cxn modelId="{6CC53335-0CB8-4EF9-853B-DDA3B254941F}" type="presOf" srcId="{8A4EB434-BDE0-4027-A2B2-DFC34249C03D}" destId="{FCC7379C-D586-438F-8385-BC0226645374}" srcOrd="1" destOrd="0" presId="urn:microsoft.com/office/officeart/2005/8/layout/radial1"/>
    <dgm:cxn modelId="{7334EF36-4191-4702-A227-357469FB17A6}" type="presOf" srcId="{9F90AD8C-F864-4BDA-BAC3-E9A6E266C5AA}" destId="{6D8E098B-4321-4464-920F-E55E6223909D}" srcOrd="1" destOrd="0" presId="urn:microsoft.com/office/officeart/2005/8/layout/radial1"/>
    <dgm:cxn modelId="{1F25BC5F-1851-4FF7-A93A-36F9AEBB7F74}" type="presOf" srcId="{38EC9549-1A65-44BD-8DB9-F25AB90CCEA5}" destId="{3DA21056-1A36-463B-934C-4AFC2E06EE3A}" srcOrd="1" destOrd="0" presId="urn:microsoft.com/office/officeart/2005/8/layout/radial1"/>
    <dgm:cxn modelId="{7803E662-10BE-47B8-8E2F-891FD58CCA99}" srcId="{76447CF8-5916-4742-BA9B-DA4A8A22A692}" destId="{84C30C1B-E82C-448D-9849-475E9A979868}" srcOrd="4" destOrd="0" parTransId="{8A4EB434-BDE0-4027-A2B2-DFC34249C03D}" sibTransId="{643B051E-5735-4CCB-89CA-E887B8FE11F8}"/>
    <dgm:cxn modelId="{3900BB64-39BE-4DC4-A0DD-4CB9BD57A16D}" type="presOf" srcId="{A71C9894-1958-40CC-9166-7AB423D56DA0}" destId="{40D39BBA-4942-4C34-A347-209EA9BC0C20}" srcOrd="0" destOrd="0" presId="urn:microsoft.com/office/officeart/2005/8/layout/radial1"/>
    <dgm:cxn modelId="{8ED40D6F-07E3-4245-81CF-243A99ACC721}" srcId="{89E50B29-A35B-4351-9547-6DF9B4201035}" destId="{76447CF8-5916-4742-BA9B-DA4A8A22A692}" srcOrd="0" destOrd="0" parTransId="{400DB07D-7857-4815-8566-00B7097F7088}" sibTransId="{95F5F119-EA4B-4AE3-8EF8-9C0A266D72B7}"/>
    <dgm:cxn modelId="{CB2FDA74-A3B4-4E41-87BE-145A90AE2450}" srcId="{76447CF8-5916-4742-BA9B-DA4A8A22A692}" destId="{7262C27C-B1BE-4B20-8A15-CEA739ECA008}" srcOrd="3" destOrd="0" parTransId="{38EC9549-1A65-44BD-8DB9-F25AB90CCEA5}" sibTransId="{EB334B98-3F64-4F09-BC14-EC2A7C1CE733}"/>
    <dgm:cxn modelId="{B45F4E75-F0EE-4DB4-876B-DC86A7A292D9}" srcId="{76447CF8-5916-4742-BA9B-DA4A8A22A692}" destId="{24F5AA35-B70C-4DDC-808F-49BF8F4E7CA8}" srcOrd="2" destOrd="0" parTransId="{5FAAA6C6-6814-4114-8562-16F7526996C8}" sibTransId="{9231D932-A897-46A9-97A0-9E3615025126}"/>
    <dgm:cxn modelId="{F5E3EC76-76B8-484D-A170-A4664E93EAD8}" type="presOf" srcId="{BA9E828A-819F-4460-9FD8-3E202BD9792A}" destId="{B13FEC92-323D-4D90-8961-7173C9113202}" srcOrd="0" destOrd="0" presId="urn:microsoft.com/office/officeart/2005/8/layout/radial1"/>
    <dgm:cxn modelId="{23189583-5995-4AF1-A967-523C2E8FAE6B}" type="presOf" srcId="{8A4EB434-BDE0-4027-A2B2-DFC34249C03D}" destId="{BE24542E-A247-4992-B185-BE93A3951B76}" srcOrd="0" destOrd="0" presId="urn:microsoft.com/office/officeart/2005/8/layout/radial1"/>
    <dgm:cxn modelId="{AB6A2989-5DE4-4F27-8265-9C0ACE9DEBF5}" type="presOf" srcId="{38EC9549-1A65-44BD-8DB9-F25AB90CCEA5}" destId="{58AC7483-F6B0-4B5C-8BC4-B4136B75B9EB}" srcOrd="0" destOrd="0" presId="urn:microsoft.com/office/officeart/2005/8/layout/radial1"/>
    <dgm:cxn modelId="{5FE1BAA7-60EF-42A8-912F-00F9EA2F6FA7}" srcId="{76447CF8-5916-4742-BA9B-DA4A8A22A692}" destId="{A71C9894-1958-40CC-9166-7AB423D56DA0}" srcOrd="1" destOrd="0" parTransId="{EBCFEC4E-BDBE-4DA4-8093-85A875941764}" sibTransId="{918102EE-A867-4B22-82F7-64C448AA2D49}"/>
    <dgm:cxn modelId="{82FB7DAE-3F4E-400D-BA42-5E47A9DB52C5}" type="presOf" srcId="{9F90AD8C-F864-4BDA-BAC3-E9A6E266C5AA}" destId="{7E06A92C-E5DD-4128-A282-86C2CC45FEFF}" srcOrd="0" destOrd="0" presId="urn:microsoft.com/office/officeart/2005/8/layout/radial1"/>
    <dgm:cxn modelId="{E4D70BB6-B6D2-42E8-986F-BEC541DF750E}" type="presOf" srcId="{24F5AA35-B70C-4DDC-808F-49BF8F4E7CA8}" destId="{F1FCA66C-4B13-4194-A534-926165CE4FC8}" srcOrd="0" destOrd="0" presId="urn:microsoft.com/office/officeart/2005/8/layout/radial1"/>
    <dgm:cxn modelId="{5A1247B7-BF57-4B06-B50D-8DFF0DB7258B}" type="presOf" srcId="{5FAAA6C6-6814-4114-8562-16F7526996C8}" destId="{67954E50-4575-410E-ACF8-B6BD15F0A8DE}" srcOrd="1" destOrd="0" presId="urn:microsoft.com/office/officeart/2005/8/layout/radial1"/>
    <dgm:cxn modelId="{080FB4B7-876A-416B-AD1C-668D10FF2A95}" type="presOf" srcId="{EBCFEC4E-BDBE-4DA4-8093-85A875941764}" destId="{04EFBC14-30A8-4DDF-B5B1-8E74016EA72B}" srcOrd="0" destOrd="0" presId="urn:microsoft.com/office/officeart/2005/8/layout/radial1"/>
    <dgm:cxn modelId="{D5B5BEC0-C98B-47EE-83FF-53FE5A6808ED}" type="presOf" srcId="{7262C27C-B1BE-4B20-8A15-CEA739ECA008}" destId="{A541A911-7B81-4586-B41F-FB179B7CEC53}" srcOrd="0" destOrd="0" presId="urn:microsoft.com/office/officeart/2005/8/layout/radial1"/>
    <dgm:cxn modelId="{9C6463C8-8AA2-4E9B-8E07-79C652D00E06}" type="presOf" srcId="{5FAAA6C6-6814-4114-8562-16F7526996C8}" destId="{8C6365D6-E8D5-466B-924C-30CCAB3528F8}" srcOrd="0" destOrd="0" presId="urn:microsoft.com/office/officeart/2005/8/layout/radial1"/>
    <dgm:cxn modelId="{ADEBE8CA-3A99-4772-B5B2-792036786425}" type="presOf" srcId="{76447CF8-5916-4742-BA9B-DA4A8A22A692}" destId="{415BFFA7-8CAF-4074-8D1D-26A2EF2E2D41}" srcOrd="0" destOrd="0" presId="urn:microsoft.com/office/officeart/2005/8/layout/radial1"/>
    <dgm:cxn modelId="{86754BCB-8F3D-4D8E-84A0-87CF5CCC8D0E}" srcId="{76447CF8-5916-4742-BA9B-DA4A8A22A692}" destId="{BA9E828A-819F-4460-9FD8-3E202BD9792A}" srcOrd="0" destOrd="0" parTransId="{9F90AD8C-F864-4BDA-BAC3-E9A6E266C5AA}" sibTransId="{3BA47C92-6C5E-44A8-8D01-66D87BF34186}"/>
    <dgm:cxn modelId="{A3A081CB-8790-4E3E-ADF3-188BE17CCFE0}" type="presOf" srcId="{84C30C1B-E82C-448D-9849-475E9A979868}" destId="{AF327D52-CC58-4B5D-891A-0A09ADB256D2}" srcOrd="0" destOrd="0" presId="urn:microsoft.com/office/officeart/2005/8/layout/radial1"/>
    <dgm:cxn modelId="{0EE127FA-E762-476F-9A28-FBD6ACF607B1}" type="presOf" srcId="{89E50B29-A35B-4351-9547-6DF9B4201035}" destId="{7833B92F-6AAB-4512-931F-5407885FBFFA}" srcOrd="0" destOrd="0" presId="urn:microsoft.com/office/officeart/2005/8/layout/radial1"/>
    <dgm:cxn modelId="{929982A6-CB5A-4E1E-8AEB-681138FCAD7F}" type="presParOf" srcId="{7833B92F-6AAB-4512-931F-5407885FBFFA}" destId="{415BFFA7-8CAF-4074-8D1D-26A2EF2E2D41}" srcOrd="0" destOrd="0" presId="urn:microsoft.com/office/officeart/2005/8/layout/radial1"/>
    <dgm:cxn modelId="{C15BBA10-9AEE-43B3-BD16-AAEE13FD730B}" type="presParOf" srcId="{7833B92F-6AAB-4512-931F-5407885FBFFA}" destId="{7E06A92C-E5DD-4128-A282-86C2CC45FEFF}" srcOrd="1" destOrd="0" presId="urn:microsoft.com/office/officeart/2005/8/layout/radial1"/>
    <dgm:cxn modelId="{806F759E-AD6A-4F50-8D53-F336B40957E9}" type="presParOf" srcId="{7E06A92C-E5DD-4128-A282-86C2CC45FEFF}" destId="{6D8E098B-4321-4464-920F-E55E6223909D}" srcOrd="0" destOrd="0" presId="urn:microsoft.com/office/officeart/2005/8/layout/radial1"/>
    <dgm:cxn modelId="{AC493804-407B-4051-BF3E-7FEAB8F51F69}" type="presParOf" srcId="{7833B92F-6AAB-4512-931F-5407885FBFFA}" destId="{B13FEC92-323D-4D90-8961-7173C9113202}" srcOrd="2" destOrd="0" presId="urn:microsoft.com/office/officeart/2005/8/layout/radial1"/>
    <dgm:cxn modelId="{C65DD9C5-238F-45CB-8CA0-F87632C28CE0}" type="presParOf" srcId="{7833B92F-6AAB-4512-931F-5407885FBFFA}" destId="{04EFBC14-30A8-4DDF-B5B1-8E74016EA72B}" srcOrd="3" destOrd="0" presId="urn:microsoft.com/office/officeart/2005/8/layout/radial1"/>
    <dgm:cxn modelId="{443F6089-CEE7-4F48-A5E7-2E0961AF41D0}" type="presParOf" srcId="{04EFBC14-30A8-4DDF-B5B1-8E74016EA72B}" destId="{0D9D0791-86D6-4755-B522-4FA9062611DB}" srcOrd="0" destOrd="0" presId="urn:microsoft.com/office/officeart/2005/8/layout/radial1"/>
    <dgm:cxn modelId="{8BFE5526-4EF9-4614-B24A-4AB713FF4334}" type="presParOf" srcId="{7833B92F-6AAB-4512-931F-5407885FBFFA}" destId="{40D39BBA-4942-4C34-A347-209EA9BC0C20}" srcOrd="4" destOrd="0" presId="urn:microsoft.com/office/officeart/2005/8/layout/radial1"/>
    <dgm:cxn modelId="{2A6FF0FE-4DED-45FC-9A09-F31934D6430C}" type="presParOf" srcId="{7833B92F-6AAB-4512-931F-5407885FBFFA}" destId="{8C6365D6-E8D5-466B-924C-30CCAB3528F8}" srcOrd="5" destOrd="0" presId="urn:microsoft.com/office/officeart/2005/8/layout/radial1"/>
    <dgm:cxn modelId="{70F13B45-333B-41CC-A6A9-A1B86B9F30D4}" type="presParOf" srcId="{8C6365D6-E8D5-466B-924C-30CCAB3528F8}" destId="{67954E50-4575-410E-ACF8-B6BD15F0A8DE}" srcOrd="0" destOrd="0" presId="urn:microsoft.com/office/officeart/2005/8/layout/radial1"/>
    <dgm:cxn modelId="{8243718F-6511-4828-9F4F-1E555FE70A75}" type="presParOf" srcId="{7833B92F-6AAB-4512-931F-5407885FBFFA}" destId="{F1FCA66C-4B13-4194-A534-926165CE4FC8}" srcOrd="6" destOrd="0" presId="urn:microsoft.com/office/officeart/2005/8/layout/radial1"/>
    <dgm:cxn modelId="{4437B263-8E29-40A6-9F11-69E9DA4EA45E}" type="presParOf" srcId="{7833B92F-6AAB-4512-931F-5407885FBFFA}" destId="{58AC7483-F6B0-4B5C-8BC4-B4136B75B9EB}" srcOrd="7" destOrd="0" presId="urn:microsoft.com/office/officeart/2005/8/layout/radial1"/>
    <dgm:cxn modelId="{CDB7698F-1932-4294-8A67-72740C54F8C2}" type="presParOf" srcId="{58AC7483-F6B0-4B5C-8BC4-B4136B75B9EB}" destId="{3DA21056-1A36-463B-934C-4AFC2E06EE3A}" srcOrd="0" destOrd="0" presId="urn:microsoft.com/office/officeart/2005/8/layout/radial1"/>
    <dgm:cxn modelId="{391D4318-8435-4163-A9D7-DDD1D167E946}" type="presParOf" srcId="{7833B92F-6AAB-4512-931F-5407885FBFFA}" destId="{A541A911-7B81-4586-B41F-FB179B7CEC53}" srcOrd="8" destOrd="0" presId="urn:microsoft.com/office/officeart/2005/8/layout/radial1"/>
    <dgm:cxn modelId="{CE3795DB-1817-4E50-8677-76E684238867}" type="presParOf" srcId="{7833B92F-6AAB-4512-931F-5407885FBFFA}" destId="{BE24542E-A247-4992-B185-BE93A3951B76}" srcOrd="9" destOrd="0" presId="urn:microsoft.com/office/officeart/2005/8/layout/radial1"/>
    <dgm:cxn modelId="{A2F3FF06-18A0-456D-9EE4-66FF0613D911}" type="presParOf" srcId="{BE24542E-A247-4992-B185-BE93A3951B76}" destId="{FCC7379C-D586-438F-8385-BC0226645374}" srcOrd="0" destOrd="0" presId="urn:microsoft.com/office/officeart/2005/8/layout/radial1"/>
    <dgm:cxn modelId="{D5E94077-7051-4E02-A503-239E2A4E99C7}" type="presParOf" srcId="{7833B92F-6AAB-4512-931F-5407885FBFFA}" destId="{AF327D52-CC58-4B5D-891A-0A09ADB256D2}"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BFFA7-8CAF-4074-8D1D-26A2EF2E2D41}">
      <dsp:nvSpPr>
        <dsp:cNvPr id="0" name=""/>
        <dsp:cNvSpPr/>
      </dsp:nvSpPr>
      <dsp:spPr>
        <a:xfrm>
          <a:off x="2005985" y="1247138"/>
          <a:ext cx="947950" cy="9479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kitchen</a:t>
          </a:r>
        </a:p>
      </dsp:txBody>
      <dsp:txXfrm>
        <a:off x="2144809" y="1385962"/>
        <a:ext cx="670302" cy="670302"/>
      </dsp:txXfrm>
    </dsp:sp>
    <dsp:sp modelId="{7E06A92C-E5DD-4128-A282-86C2CC45FEFF}">
      <dsp:nvSpPr>
        <dsp:cNvPr id="0" name=""/>
        <dsp:cNvSpPr/>
      </dsp:nvSpPr>
      <dsp:spPr>
        <a:xfrm rot="15885914">
          <a:off x="2277589" y="1086699"/>
          <a:ext cx="291646" cy="34401"/>
        </a:xfrm>
        <a:custGeom>
          <a:avLst/>
          <a:gdLst/>
          <a:ahLst/>
          <a:cxnLst/>
          <a:rect l="0" t="0" r="0" b="0"/>
          <a:pathLst>
            <a:path>
              <a:moveTo>
                <a:pt x="0" y="17200"/>
              </a:moveTo>
              <a:lnTo>
                <a:pt x="291646" y="172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416121" y="1096608"/>
        <a:ext cx="14582" cy="14582"/>
      </dsp:txXfrm>
    </dsp:sp>
    <dsp:sp modelId="{B13FEC92-323D-4D90-8961-7173C9113202}">
      <dsp:nvSpPr>
        <dsp:cNvPr id="0" name=""/>
        <dsp:cNvSpPr/>
      </dsp:nvSpPr>
      <dsp:spPr>
        <a:xfrm>
          <a:off x="1892888" y="12711"/>
          <a:ext cx="947950" cy="9479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smells</a:t>
          </a:r>
        </a:p>
      </dsp:txBody>
      <dsp:txXfrm>
        <a:off x="2031712" y="151535"/>
        <a:ext cx="670302" cy="670302"/>
      </dsp:txXfrm>
    </dsp:sp>
    <dsp:sp modelId="{04EFBC14-30A8-4DDF-B5B1-8E74016EA72B}">
      <dsp:nvSpPr>
        <dsp:cNvPr id="0" name=""/>
        <dsp:cNvSpPr/>
      </dsp:nvSpPr>
      <dsp:spPr>
        <a:xfrm rot="20520000">
          <a:off x="2923724" y="1513162"/>
          <a:ext cx="286609" cy="34401"/>
        </a:xfrm>
        <a:custGeom>
          <a:avLst/>
          <a:gdLst/>
          <a:ahLst/>
          <a:cxnLst/>
          <a:rect l="0" t="0" r="0" b="0"/>
          <a:pathLst>
            <a:path>
              <a:moveTo>
                <a:pt x="0" y="17200"/>
              </a:moveTo>
              <a:lnTo>
                <a:pt x="286609" y="172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59863" y="1523198"/>
        <a:ext cx="14330" cy="14330"/>
      </dsp:txXfrm>
    </dsp:sp>
    <dsp:sp modelId="{40D39BBA-4942-4C34-A347-209EA9BC0C20}">
      <dsp:nvSpPr>
        <dsp:cNvPr id="0" name=""/>
        <dsp:cNvSpPr/>
      </dsp:nvSpPr>
      <dsp:spPr>
        <a:xfrm>
          <a:off x="3180121" y="865638"/>
          <a:ext cx="947950" cy="9479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feelings</a:t>
          </a:r>
        </a:p>
      </dsp:txBody>
      <dsp:txXfrm>
        <a:off x="3318945" y="1004462"/>
        <a:ext cx="670302" cy="670302"/>
      </dsp:txXfrm>
    </dsp:sp>
    <dsp:sp modelId="{8C6365D6-E8D5-466B-924C-30CCAB3528F8}">
      <dsp:nvSpPr>
        <dsp:cNvPr id="0" name=""/>
        <dsp:cNvSpPr/>
      </dsp:nvSpPr>
      <dsp:spPr>
        <a:xfrm rot="3240000">
          <a:off x="2699484" y="2203302"/>
          <a:ext cx="286609" cy="34401"/>
        </a:xfrm>
        <a:custGeom>
          <a:avLst/>
          <a:gdLst/>
          <a:ahLst/>
          <a:cxnLst/>
          <a:rect l="0" t="0" r="0" b="0"/>
          <a:pathLst>
            <a:path>
              <a:moveTo>
                <a:pt x="0" y="17200"/>
              </a:moveTo>
              <a:lnTo>
                <a:pt x="286609" y="172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835623" y="2213338"/>
        <a:ext cx="14330" cy="14330"/>
      </dsp:txXfrm>
    </dsp:sp>
    <dsp:sp modelId="{F1FCA66C-4B13-4194-A534-926165CE4FC8}">
      <dsp:nvSpPr>
        <dsp:cNvPr id="0" name=""/>
        <dsp:cNvSpPr/>
      </dsp:nvSpPr>
      <dsp:spPr>
        <a:xfrm>
          <a:off x="2731641" y="2245918"/>
          <a:ext cx="947950" cy="9479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sounds</a:t>
          </a:r>
        </a:p>
      </dsp:txBody>
      <dsp:txXfrm>
        <a:off x="2870465" y="2384742"/>
        <a:ext cx="670302" cy="670302"/>
      </dsp:txXfrm>
    </dsp:sp>
    <dsp:sp modelId="{58AC7483-F6B0-4B5C-8BC4-B4136B75B9EB}">
      <dsp:nvSpPr>
        <dsp:cNvPr id="0" name=""/>
        <dsp:cNvSpPr/>
      </dsp:nvSpPr>
      <dsp:spPr>
        <a:xfrm rot="7575945">
          <a:off x="1955769" y="2209591"/>
          <a:ext cx="306397" cy="34401"/>
        </a:xfrm>
        <a:custGeom>
          <a:avLst/>
          <a:gdLst/>
          <a:ahLst/>
          <a:cxnLst/>
          <a:rect l="0" t="0" r="0" b="0"/>
          <a:pathLst>
            <a:path>
              <a:moveTo>
                <a:pt x="0" y="17200"/>
              </a:moveTo>
              <a:lnTo>
                <a:pt x="306397" y="172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101308" y="2219132"/>
        <a:ext cx="15319" cy="15319"/>
      </dsp:txXfrm>
    </dsp:sp>
    <dsp:sp modelId="{A541A911-7B81-4586-B41F-FB179B7CEC53}">
      <dsp:nvSpPr>
        <dsp:cNvPr id="0" name=""/>
        <dsp:cNvSpPr/>
      </dsp:nvSpPr>
      <dsp:spPr>
        <a:xfrm>
          <a:off x="1263999" y="2258496"/>
          <a:ext cx="947950" cy="9479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textures</a:t>
          </a:r>
        </a:p>
      </dsp:txBody>
      <dsp:txXfrm>
        <a:off x="1402823" y="2397320"/>
        <a:ext cx="670302" cy="670302"/>
      </dsp:txXfrm>
    </dsp:sp>
    <dsp:sp modelId="{BE24542E-A247-4992-B185-BE93A3951B76}">
      <dsp:nvSpPr>
        <dsp:cNvPr id="0" name=""/>
        <dsp:cNvSpPr/>
      </dsp:nvSpPr>
      <dsp:spPr>
        <a:xfrm rot="11880000">
          <a:off x="1749588" y="1513162"/>
          <a:ext cx="286609" cy="34401"/>
        </a:xfrm>
        <a:custGeom>
          <a:avLst/>
          <a:gdLst/>
          <a:ahLst/>
          <a:cxnLst/>
          <a:rect l="0" t="0" r="0" b="0"/>
          <a:pathLst>
            <a:path>
              <a:moveTo>
                <a:pt x="0" y="17200"/>
              </a:moveTo>
              <a:lnTo>
                <a:pt x="286609" y="172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85727" y="1523198"/>
        <a:ext cx="14330" cy="14330"/>
      </dsp:txXfrm>
    </dsp:sp>
    <dsp:sp modelId="{AF327D52-CC58-4B5D-891A-0A09ADB256D2}">
      <dsp:nvSpPr>
        <dsp:cNvPr id="0" name=""/>
        <dsp:cNvSpPr/>
      </dsp:nvSpPr>
      <dsp:spPr>
        <a:xfrm>
          <a:off x="831849" y="865638"/>
          <a:ext cx="947950" cy="9479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items</a:t>
          </a:r>
        </a:p>
      </dsp:txBody>
      <dsp:txXfrm>
        <a:off x="970673" y="1004462"/>
        <a:ext cx="670302" cy="67030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A6B6EA0-26FD-4DAB-AEEA-0DFBFD33CD3D}" type="datetimeFigureOut">
              <a:rPr lang="en-GB" smtClean="0"/>
              <a:t>06/07/2021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FC225C3-F6DC-4E5B-93E9-8CFFAB629A18}" type="slidenum">
              <a:rPr lang="en-GB" smtClean="0"/>
              <a:t>‹#›</a:t>
            </a:fld>
            <a:endParaRPr lang="en-GB"/>
          </a:p>
        </p:txBody>
      </p:sp>
    </p:spTree>
    <p:extLst>
      <p:ext uri="{BB962C8B-B14F-4D97-AF65-F5344CB8AC3E}">
        <p14:creationId xmlns:p14="http://schemas.microsoft.com/office/powerpoint/2010/main" val="101556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meo.com/56657523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C225C3-F6DC-4E5B-93E9-8CFFAB629A18}" type="slidenum">
              <a:rPr lang="en-GB" smtClean="0"/>
              <a:t>1</a:t>
            </a:fld>
            <a:endParaRPr lang="en-GB"/>
          </a:p>
        </p:txBody>
      </p:sp>
    </p:spTree>
    <p:extLst>
      <p:ext uri="{BB962C8B-B14F-4D97-AF65-F5344CB8AC3E}">
        <p14:creationId xmlns:p14="http://schemas.microsoft.com/office/powerpoint/2010/main" val="2892569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Activity 2</a:t>
            </a:r>
          </a:p>
          <a:p>
            <a:r>
              <a:rPr lang="en-GB" dirty="0">
                <a:latin typeface="Arial" panose="020B0604020202020204" pitchFamily="34" charset="0"/>
                <a:cs typeface="Arial" panose="020B0604020202020204" pitchFamily="34" charset="0"/>
              </a:rPr>
              <a:t>Here are some pictures of rooms within derelict buildings. Decide which one you want to imagine you’re in or think of a room of your own choice, and as I ask you questions about them I’d like you to imagine yourself there and create a spider diagram of words that come to mind on your paper – it may be feelings you get, smells, sounds, textures that you imagine. Or objects/creatures that you could imagine being there…</a:t>
            </a:r>
          </a:p>
          <a:p>
            <a:r>
              <a:rPr lang="en-GB" dirty="0">
                <a:latin typeface="Arial" panose="020B0604020202020204" pitchFamily="34" charset="0"/>
                <a:cs typeface="Arial" panose="020B0604020202020204" pitchFamily="34" charset="0"/>
              </a:rPr>
              <a:t>Start asking them questions so that they can really imagine being in their chosen room…</a:t>
            </a:r>
          </a:p>
          <a:p>
            <a:r>
              <a:rPr lang="en-GB" dirty="0">
                <a:latin typeface="Arial" panose="020B0604020202020204" pitchFamily="34" charset="0"/>
                <a:cs typeface="Arial" panose="020B0604020202020204" pitchFamily="34" charset="0"/>
              </a:rPr>
              <a:t>What does it smell like?</a:t>
            </a:r>
          </a:p>
          <a:p>
            <a:r>
              <a:rPr lang="en-GB" dirty="0">
                <a:latin typeface="Arial" panose="020B0604020202020204" pitchFamily="34" charset="0"/>
                <a:cs typeface="Arial" panose="020B0604020202020204" pitchFamily="34" charset="0"/>
              </a:rPr>
              <a:t>Can you hear anything as you walk through it?</a:t>
            </a:r>
          </a:p>
          <a:p>
            <a:r>
              <a:rPr lang="en-GB" dirty="0">
                <a:latin typeface="Arial" panose="020B0604020202020204" pitchFamily="34" charset="0"/>
                <a:cs typeface="Arial" panose="020B0604020202020204" pitchFamily="34" charset="0"/>
              </a:rPr>
              <a:t>What buildings do you think they are?</a:t>
            </a:r>
          </a:p>
          <a:p>
            <a:r>
              <a:rPr lang="en-GB" dirty="0">
                <a:latin typeface="Arial" panose="020B0604020202020204" pitchFamily="34" charset="0"/>
                <a:cs typeface="Arial" panose="020B0604020202020204" pitchFamily="34" charset="0"/>
              </a:rPr>
              <a:t>What can you say about the texture on the walls and the floor?</a:t>
            </a:r>
          </a:p>
          <a:p>
            <a:r>
              <a:rPr lang="en-GB" dirty="0">
                <a:latin typeface="Arial" panose="020B0604020202020204" pitchFamily="34" charset="0"/>
                <a:cs typeface="Arial" panose="020B0604020202020204" pitchFamily="34" charset="0"/>
              </a:rPr>
              <a:t>Are there any objects or creatures in it?</a:t>
            </a:r>
          </a:p>
        </p:txBody>
      </p:sp>
      <p:sp>
        <p:nvSpPr>
          <p:cNvPr id="4" name="Slide Number Placeholder 3"/>
          <p:cNvSpPr>
            <a:spLocks noGrp="1"/>
          </p:cNvSpPr>
          <p:nvPr>
            <p:ph type="sldNum" sz="quarter" idx="10"/>
          </p:nvPr>
        </p:nvSpPr>
        <p:spPr/>
        <p:txBody>
          <a:bodyPr/>
          <a:lstStyle/>
          <a:p>
            <a:fld id="{9FC225C3-F6DC-4E5B-93E9-8CFFAB629A18}" type="slidenum">
              <a:rPr lang="en-GB" smtClean="0"/>
              <a:t>10</a:t>
            </a:fld>
            <a:endParaRPr lang="en-GB"/>
          </a:p>
        </p:txBody>
      </p:sp>
    </p:spTree>
    <p:extLst>
      <p:ext uri="{BB962C8B-B14F-4D97-AF65-F5344CB8AC3E}">
        <p14:creationId xmlns:p14="http://schemas.microsoft.com/office/powerpoint/2010/main" val="3196732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Using the notes that you have made on your spider diagram, the task is to sketch a derelict room that you are going to make into a piece of installation art. </a:t>
            </a:r>
          </a:p>
          <a:p>
            <a:r>
              <a:rPr lang="en-GB" baseline="0" dirty="0">
                <a:latin typeface="Arial" panose="020B0604020202020204" pitchFamily="34" charset="0"/>
                <a:cs typeface="Arial" panose="020B0604020202020204" pitchFamily="34" charset="0"/>
              </a:rPr>
              <a:t>Decide on the type of room you are going to draw. Will it be a church, a kitchen, an entrance hall with sweeping stairs?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latin typeface="Arial" panose="020B0604020202020204" pitchFamily="34" charset="0"/>
                <a:cs typeface="Arial" panose="020B0604020202020204" pitchFamily="34" charset="0"/>
              </a:rPr>
              <a:t>Using the one point perspective rule sketch</a:t>
            </a:r>
            <a:r>
              <a:rPr lang="en-GB" dirty="0">
                <a:latin typeface="Arial" panose="020B0604020202020204" pitchFamily="34" charset="0"/>
                <a:cs typeface="Arial" panose="020B0604020202020204" pitchFamily="34" charset="0"/>
              </a:rPr>
              <a:t> the layout</a:t>
            </a:r>
            <a:r>
              <a:rPr lang="en-GB" baseline="0" dirty="0">
                <a:latin typeface="Arial" panose="020B0604020202020204" pitchFamily="34" charset="0"/>
                <a:cs typeface="Arial" panose="020B0604020202020204" pitchFamily="34" charset="0"/>
              </a:rPr>
              <a:t> and the detail of the room. Then add details and make notes to show how it will look as an art installation. Will there be a central object – perhaps inspired by something relevant to the room? Or will you decorate the whole room to make it a piece of art?</a:t>
            </a:r>
          </a:p>
          <a:p>
            <a:r>
              <a:rPr lang="en-GB" baseline="0" dirty="0">
                <a:latin typeface="Arial" panose="020B0604020202020204" pitchFamily="34" charset="0"/>
                <a:cs typeface="Arial" panose="020B0604020202020204" pitchFamily="34" charset="0"/>
              </a:rPr>
              <a:t>Add notes about colour, texture, the light coming through the windows, sounds, atmosphere etc.</a:t>
            </a:r>
          </a:p>
        </p:txBody>
      </p:sp>
      <p:sp>
        <p:nvSpPr>
          <p:cNvPr id="4" name="Slide Number Placeholder 3"/>
          <p:cNvSpPr>
            <a:spLocks noGrp="1"/>
          </p:cNvSpPr>
          <p:nvPr>
            <p:ph type="sldNum" sz="quarter" idx="10"/>
          </p:nvPr>
        </p:nvSpPr>
        <p:spPr/>
        <p:txBody>
          <a:bodyPr/>
          <a:lstStyle/>
          <a:p>
            <a:fld id="{9FC225C3-F6DC-4E5B-93E9-8CFFAB629A18}" type="slidenum">
              <a:rPr lang="en-GB" smtClean="0"/>
              <a:t>11</a:t>
            </a:fld>
            <a:endParaRPr lang="en-GB"/>
          </a:p>
        </p:txBody>
      </p:sp>
    </p:spTree>
    <p:extLst>
      <p:ext uri="{BB962C8B-B14F-4D97-AF65-F5344CB8AC3E}">
        <p14:creationId xmlns:p14="http://schemas.microsoft.com/office/powerpoint/2010/main" val="429144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Activity 3</a:t>
            </a:r>
          </a:p>
          <a:p>
            <a:r>
              <a:rPr lang="en-GB" dirty="0">
                <a:latin typeface="Arial" panose="020B0604020202020204" pitchFamily="34" charset="0"/>
                <a:cs typeface="Arial" panose="020B0604020202020204" pitchFamily="34" charset="0"/>
              </a:rPr>
              <a:t>We’re going to learn and have a go at a technique to create 3D-looking bubbles that you’ll see throughout My Dog Sighs’ artwork and that he has painted on many of the walls of his art installation </a:t>
            </a:r>
            <a:r>
              <a:rPr lang="en-GB" i="1" dirty="0">
                <a:latin typeface="Arial" panose="020B0604020202020204" pitchFamily="34" charset="0"/>
                <a:cs typeface="Arial" panose="020B0604020202020204" pitchFamily="34" charset="0"/>
              </a:rPr>
              <a:t>Inside</a:t>
            </a:r>
            <a:r>
              <a:rPr lang="en-GB"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9FC225C3-F6DC-4E5B-93E9-8CFFAB629A18}" type="slidenum">
              <a:rPr lang="en-GB" smtClean="0"/>
              <a:t>12</a:t>
            </a:fld>
            <a:endParaRPr lang="en-GB"/>
          </a:p>
        </p:txBody>
      </p:sp>
    </p:spTree>
    <p:extLst>
      <p:ext uri="{BB962C8B-B14F-4D97-AF65-F5344CB8AC3E}">
        <p14:creationId xmlns:p14="http://schemas.microsoft.com/office/powerpoint/2010/main" val="1520915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latin typeface="Arial" panose="020B0604020202020204" pitchFamily="34" charset="0"/>
                <a:cs typeface="Arial" panose="020B0604020202020204" pitchFamily="34" charset="0"/>
              </a:rPr>
              <a:t>You need a piece of patterned paper (wall paper, wrapping paper, magazine, newspaper, music paper), a piece of card, and black and white (or light blue/grey) paint or pastels.</a:t>
            </a:r>
          </a:p>
          <a:p>
            <a:pPr marL="228600" indent="-228600">
              <a:buFont typeface="+mj-lt"/>
              <a:buAutoNum type="arabicPeriod"/>
            </a:pPr>
            <a:r>
              <a:rPr lang="en-GB" dirty="0">
                <a:latin typeface="Arial" panose="020B0604020202020204" pitchFamily="34" charset="0"/>
                <a:cs typeface="Arial" panose="020B0604020202020204" pitchFamily="34" charset="0"/>
              </a:rPr>
              <a:t>Cut 3 or 4 round and oval shapes out of the card – keeping the outside of the shapes as well as the insides. You will need both.</a:t>
            </a:r>
          </a:p>
          <a:p>
            <a:pPr marL="228600" indent="-228600">
              <a:buFont typeface="+mj-lt"/>
              <a:buAutoNum type="arabicPeriod"/>
            </a:pPr>
            <a:r>
              <a:rPr lang="en-GB" dirty="0">
                <a:latin typeface="Arial" panose="020B0604020202020204" pitchFamily="34" charset="0"/>
                <a:cs typeface="Arial" panose="020B0604020202020204" pitchFamily="34" charset="0"/>
              </a:rPr>
              <a:t>Starting with the inside of one of the shapes, place it on your patterned paper, and paint or colour around the top of the stencil in white and then the bottom in black.</a:t>
            </a:r>
          </a:p>
          <a:p>
            <a:pPr marL="228600" indent="-228600">
              <a:buFont typeface="+mj-lt"/>
              <a:buAutoNum type="arabicPeriod"/>
            </a:pPr>
            <a:r>
              <a:rPr lang="en-GB" dirty="0">
                <a:latin typeface="Arial" panose="020B0604020202020204" pitchFamily="34" charset="0"/>
                <a:cs typeface="Arial" panose="020B0604020202020204" pitchFamily="34" charset="0"/>
              </a:rPr>
              <a:t>Next take the outside stencil of the same shape and place it exactly in the same spot and this time paint or colour inside the shape – black at the top and white at the bottom.</a:t>
            </a:r>
          </a:p>
          <a:p>
            <a:pPr marL="228600" indent="-228600">
              <a:buFont typeface="+mj-lt"/>
              <a:buAutoNum type="arabicPeriod"/>
            </a:pPr>
            <a:r>
              <a:rPr lang="en-GB" dirty="0">
                <a:latin typeface="Arial" panose="020B0604020202020204" pitchFamily="34" charset="0"/>
                <a:cs typeface="Arial" panose="020B0604020202020204" pitchFamily="34" charset="0"/>
              </a:rPr>
              <a:t>Finish it off by adding a couple of white blobs for the highlights…and there you have your bubble!</a:t>
            </a:r>
          </a:p>
          <a:p>
            <a:pPr marL="228600" indent="-228600">
              <a:buFont typeface="+mj-lt"/>
              <a:buAutoNum type="arabicPeriod"/>
            </a:pPr>
            <a:endParaRPr lang="en-GB" dirty="0"/>
          </a:p>
          <a:p>
            <a:pPr marL="228600" indent="-228600">
              <a:buFont typeface="+mj-lt"/>
              <a:buAutoNum type="arabicPeriod"/>
            </a:pPr>
            <a:endParaRPr lang="en-GB" dirty="0"/>
          </a:p>
          <a:p>
            <a:pPr marL="228600" indent="-228600">
              <a:buFont typeface="+mj-lt"/>
              <a:buAutoNum type="arabicPeriod"/>
            </a:pPr>
            <a:endParaRPr lang="en-GB" dirty="0"/>
          </a:p>
          <a:p>
            <a:endParaRPr lang="en-GB" dirty="0"/>
          </a:p>
        </p:txBody>
      </p:sp>
      <p:sp>
        <p:nvSpPr>
          <p:cNvPr id="4" name="Slide Number Placeholder 3"/>
          <p:cNvSpPr>
            <a:spLocks noGrp="1"/>
          </p:cNvSpPr>
          <p:nvPr>
            <p:ph type="sldNum" sz="quarter" idx="10"/>
          </p:nvPr>
        </p:nvSpPr>
        <p:spPr/>
        <p:txBody>
          <a:bodyPr/>
          <a:lstStyle/>
          <a:p>
            <a:fld id="{9FC225C3-F6DC-4E5B-93E9-8CFFAB629A18}" type="slidenum">
              <a:rPr lang="en-GB" smtClean="0"/>
              <a:t>13</a:t>
            </a:fld>
            <a:endParaRPr lang="en-GB"/>
          </a:p>
        </p:txBody>
      </p:sp>
    </p:spTree>
    <p:extLst>
      <p:ext uri="{BB962C8B-B14F-4D97-AF65-F5344CB8AC3E}">
        <p14:creationId xmlns:p14="http://schemas.microsoft.com/office/powerpoint/2010/main" val="1099814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local) Tell them about dates and location of Inside The art installation Inside that we learnt about earlier is taking place in Portsmouth from Friday 16th July to Sunday 1st August 2021. If you’re interested in seeing more of the amazing art that My Dog Sighs has been doing you can find all the details on the back of the take away sheet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Either as an activity if they finish early or to do at home – do some more research on My Dog Sighs. There is an inspiring 15 minute Ted talk, and another talk on YouTube about Inside. Give out 2-sided take away worksheet to take home with further details of My Dog Sighs and Inside.</a:t>
            </a:r>
          </a:p>
        </p:txBody>
      </p:sp>
      <p:sp>
        <p:nvSpPr>
          <p:cNvPr id="4" name="Slide Number Placeholder 3"/>
          <p:cNvSpPr>
            <a:spLocks noGrp="1"/>
          </p:cNvSpPr>
          <p:nvPr>
            <p:ph type="sldNum" sz="quarter" idx="5"/>
          </p:nvPr>
        </p:nvSpPr>
        <p:spPr/>
        <p:txBody>
          <a:bodyPr/>
          <a:lstStyle/>
          <a:p>
            <a:fld id="{9FC225C3-F6DC-4E5B-93E9-8CFFAB629A18}" type="slidenum">
              <a:rPr lang="en-GB" smtClean="0"/>
              <a:t>14</a:t>
            </a:fld>
            <a:endParaRPr lang="en-GB"/>
          </a:p>
        </p:txBody>
      </p:sp>
    </p:spTree>
    <p:extLst>
      <p:ext uri="{BB962C8B-B14F-4D97-AF65-F5344CB8AC3E}">
        <p14:creationId xmlns:p14="http://schemas.microsoft.com/office/powerpoint/2010/main" val="9829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We’re going to be finding out about a street artist based in Portsmouth called My Dog Sighs.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My Dog Sighs has been a full-time artist for 20 years. He is well known internationally, holding exhibitions and displaying art in countries including USA, Israel and Australia.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However it wasn’t always like that…He was originally a teacher but his dream was always to be an artist. To start with he thought that to become a full-time artist he would need to paint the kinds of pictures you see in art galleries. Having spent a year painting those kinds of paintings, he took them round loads of galleries but they weren’t interested in paintings that looked like other people’s paintings.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In 2002 My Dog Sighs had his moment of realisation when he saw a Banksy painting on a wall in London. (Check they know about Banksy.)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Arial" panose="020B0604020202020204" pitchFamily="34" charset="0"/>
                <a:ea typeface="+mn-ea"/>
                <a:cs typeface="Arial" panose="020B0604020202020204" pitchFamily="34" charset="0"/>
              </a:rPr>
              <a:t>He realised that to him, art was about stumbling across something unexpectedly that made you stop and think, and he was motivated by this. However by now he was a family man and didn’t want to start damaging people’s walls or risk getting arrested!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9FC225C3-F6DC-4E5B-93E9-8CFFAB629A18}" type="slidenum">
              <a:rPr lang="en-GB" smtClean="0"/>
              <a:t>2</a:t>
            </a:fld>
            <a:endParaRPr lang="en-GB"/>
          </a:p>
        </p:txBody>
      </p:sp>
    </p:spTree>
    <p:extLst>
      <p:ext uri="{BB962C8B-B14F-4D97-AF65-F5344CB8AC3E}">
        <p14:creationId xmlns:p14="http://schemas.microsoft.com/office/powerpoint/2010/main" val="89717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Instead, about 10 years ago, he found another way to bring art to people unexpectedly, and My Dog Sighs started doing something which after a while became known as Free Art Friday. Looking at the pictures, can you guess what Free Art Friday is?</a:t>
            </a:r>
          </a:p>
          <a:p>
            <a:pPr marL="0" algn="l" defTabSz="914400" rtl="0" eaLnBrk="1" latinLnBrk="0" hangingPunct="1"/>
            <a:r>
              <a:rPr lang="en-GB" sz="1200" b="0" i="0" u="none" strike="noStrike" dirty="0">
                <a:solidFill>
                  <a:srgbClr val="000000"/>
                </a:solidFill>
                <a:effectLst/>
                <a:latin typeface="Arial" panose="020B0604020202020204" pitchFamily="34" charset="0"/>
              </a:rPr>
              <a:t>He started leaving a piece of his art somewhere in Portsmouth every Friday. He would leave a little tag on it saying ‘Free art. I’m yours. Take me home.’ Here you can see the types of art he would leave and photos of people who found some of his art. </a:t>
            </a:r>
          </a:p>
          <a:p>
            <a:pPr marL="0" algn="l" defTabSz="914400" rtl="0" eaLnBrk="1" latinLnBrk="0" hangingPunct="1"/>
            <a:r>
              <a:rPr lang="en-GB" sz="1200" b="0" i="0" u="none" strike="noStrike" dirty="0">
                <a:solidFill>
                  <a:srgbClr val="000000"/>
                </a:solidFill>
                <a:effectLst/>
                <a:latin typeface="Arial" panose="020B0604020202020204" pitchFamily="34" charset="0"/>
              </a:rPr>
              <a:t>He started to post pictures online of what he was leaving out </a:t>
            </a:r>
            <a:r>
              <a:rPr lang="en-GB" sz="1200" dirty="0">
                <a:effectLst/>
                <a:latin typeface="Arial" panose="020B0604020202020204" pitchFamily="34" charset="0"/>
                <a:ea typeface="Calibri" panose="020F0502020204030204" pitchFamily="34" charset="0"/>
              </a:rPr>
              <a:t>and soon other artists started to follow suit. A Free Art Friday community began to grow online, with artists taking the idea and adjusting it to suit themselves and their environment. Soon these artists started sending each other their pieces of art to leave out in their hometowns.</a:t>
            </a:r>
          </a:p>
          <a:p>
            <a:pPr marL="0" algn="l" defTabSz="914400" rtl="0" eaLnBrk="1" latinLnBrk="0" hangingPunct="1"/>
            <a:r>
              <a:rPr lang="en-GB" sz="1200" b="0" i="0" u="none" strike="noStrike" dirty="0">
                <a:solidFill>
                  <a:srgbClr val="000000"/>
                </a:solidFill>
                <a:effectLst/>
                <a:latin typeface="Arial" panose="020B0604020202020204" pitchFamily="34" charset="0"/>
              </a:rPr>
              <a:t>Free Art Friday now happens all round the world with people leaving pieces of their art for others to pick up. </a:t>
            </a:r>
          </a:p>
          <a:p>
            <a:pPr marL="0" algn="l" defTabSz="914400" rtl="0" eaLnBrk="1" latinLnBrk="0" hangingPunct="1"/>
            <a:r>
              <a:rPr lang="en-US" sz="1200" b="0" i="0" u="none" strike="noStrike" dirty="0">
                <a:solidFill>
                  <a:srgbClr val="444444"/>
                </a:solidFill>
                <a:effectLst/>
                <a:latin typeface="Arial" panose="020B0604020202020204" pitchFamily="34" charset="0"/>
              </a:rPr>
              <a:t>What do you like / not like about the concept of Free Art Friday?</a:t>
            </a:r>
          </a:p>
          <a:p>
            <a:pPr algn="l" rtl="0" fontAlgn="base"/>
            <a:endParaRPr lang="en-GB"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6E19E36-BD83-4977-B5CA-19EA3B361F7C}" type="slidenum">
              <a:rPr lang="en-GB" smtClean="0"/>
              <a:t>3</a:t>
            </a:fld>
            <a:endParaRPr lang="en-GB"/>
          </a:p>
        </p:txBody>
      </p:sp>
    </p:spTree>
    <p:extLst>
      <p:ext uri="{BB962C8B-B14F-4D97-AF65-F5344CB8AC3E}">
        <p14:creationId xmlns:p14="http://schemas.microsoft.com/office/powerpoint/2010/main" val="380406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From getting well-known for Free Art Friday, his life went crazy. He quickly went part time in his teaching job then gave in his notice and started painting full time. HIs feet haven’t hit the ground since. My Dog Sighs is best known for 3 particular styles.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Arial" panose="020B0604020202020204" pitchFamily="34" charset="0"/>
                <a:cs typeface="Arial" panose="020B0604020202020204" pitchFamily="34" charset="0"/>
              </a:rPr>
              <a:t>Look closely at this slide; can you spot 3 themes?</a:t>
            </a:r>
          </a:p>
          <a:p>
            <a:pPr marL="228600" indent="-228600">
              <a:buAutoNum type="arabicPeriod"/>
            </a:pPr>
            <a:r>
              <a:rPr lang="en-GB" sz="1200" dirty="0">
                <a:latin typeface="Arial" panose="020B0604020202020204" pitchFamily="34" charset="0"/>
                <a:cs typeface="Arial" panose="020B0604020202020204" pitchFamily="34" charset="0"/>
              </a:rPr>
              <a:t>The black and white character on the colourful background he calls Everyman. He often includes words from songs with it.</a:t>
            </a:r>
          </a:p>
          <a:p>
            <a:pPr marL="228600" indent="-228600">
              <a:buAutoNum type="arabicPeriod"/>
            </a:pPr>
            <a:r>
              <a:rPr lang="en-GB" sz="1200" dirty="0">
                <a:latin typeface="Arial" panose="020B0604020202020204" pitchFamily="34" charset="0"/>
                <a:cs typeface="Arial" panose="020B0604020202020204" pitchFamily="34" charset="0"/>
              </a:rPr>
              <a:t>He creates characters with life-like faces out of found objects, for example crushed tins.</a:t>
            </a:r>
          </a:p>
          <a:p>
            <a:pPr marL="228600" indent="-228600">
              <a:buAutoNum type="arabicPeriod"/>
            </a:pPr>
            <a:r>
              <a:rPr lang="en-GB" sz="1200" dirty="0">
                <a:latin typeface="Arial" panose="020B0604020202020204" pitchFamily="34" charset="0"/>
                <a:cs typeface="Arial" panose="020B0604020202020204" pitchFamily="34" charset="0"/>
              </a:rPr>
              <a:t>He’s well-known for his hyper-realistic eyes. </a:t>
            </a:r>
            <a:r>
              <a:rPr lang="en-GB" sz="1200" dirty="0">
                <a:effectLst/>
                <a:latin typeface="Arial" panose="020B0604020202020204" pitchFamily="34" charset="0"/>
                <a:ea typeface="Calibri" panose="020F0502020204030204" pitchFamily="34" charset="0"/>
                <a:cs typeface="Arial" panose="020B0604020202020204" pitchFamily="34" charset="0"/>
              </a:rPr>
              <a:t>(Hyper-realistic means that they look real but in an unusual or striking way.) What do you notice when you look closely at these eyes? (</a:t>
            </a:r>
            <a:r>
              <a:rPr lang="en-GB" sz="1200" kern="1200" dirty="0">
                <a:solidFill>
                  <a:schemeClr val="tx1"/>
                </a:solidFill>
                <a:latin typeface="Arial" panose="020B0604020202020204" pitchFamily="34" charset="0"/>
                <a:ea typeface="+mn-ea"/>
                <a:cs typeface="Arial" panose="020B0604020202020204" pitchFamily="34" charset="0"/>
              </a:rPr>
              <a:t>In the shiny surface of the eyeball he has painted a reflection of an image – it may be people, places or stories.)</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228600" indent="-228600">
              <a:buAutoNum type="arabicPeriod"/>
            </a:pPr>
            <a:endParaRPr lang="en-GB" sz="1200" dirty="0">
              <a:effectLst/>
              <a:latin typeface="Arial" panose="020B0604020202020204" pitchFamily="34" charset="0"/>
              <a:cs typeface="Arial" panose="020B0604020202020204" pitchFamily="34" charset="0"/>
            </a:endParaRPr>
          </a:p>
          <a:p>
            <a:pPr marL="0" indent="0">
              <a:buNone/>
            </a:pPr>
            <a:endParaRPr lang="en-GB" sz="1200" dirty="0">
              <a:latin typeface="Arial" panose="020B0604020202020204" pitchFamily="34" charset="0"/>
              <a:cs typeface="Arial" panose="020B0604020202020204" pitchFamily="34" charset="0"/>
            </a:endParaRPr>
          </a:p>
          <a:p>
            <a:pPr marL="228600" indent="-228600">
              <a:buAutoNum type="arabicPeriod"/>
            </a:pPr>
            <a:endParaRPr lang="en-GB" sz="1200" dirty="0">
              <a:latin typeface="Arial" panose="020B0604020202020204" pitchFamily="34" charset="0"/>
              <a:cs typeface="Arial" panose="020B0604020202020204" pitchFamily="34" charset="0"/>
            </a:endParaRP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9FC225C3-F6DC-4E5B-93E9-8CFFAB629A18}" type="slidenum">
              <a:rPr lang="en-GB" smtClean="0"/>
              <a:t>4</a:t>
            </a:fld>
            <a:endParaRPr lang="en-GB"/>
          </a:p>
        </p:txBody>
      </p:sp>
    </p:spTree>
    <p:extLst>
      <p:ext uri="{BB962C8B-B14F-4D97-AF65-F5344CB8AC3E}">
        <p14:creationId xmlns:p14="http://schemas.microsoft.com/office/powerpoint/2010/main" val="2983731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Much of My Dog Sighs’ work until now has been outdoors – as a street artist a lot of it is on walls and sides of buildings. But he has been working on a new and exciting art project, the biggest he's ever done, and very different from his usual work. It will be open</a:t>
            </a:r>
            <a:r>
              <a:rPr lang="en-GB" sz="1200" kern="1200" baseline="0" dirty="0">
                <a:solidFill>
                  <a:schemeClr val="tx1"/>
                </a:solidFill>
                <a:latin typeface="Arial" panose="020B0604020202020204" pitchFamily="34" charset="0"/>
                <a:ea typeface="+mn-ea"/>
                <a:cs typeface="Arial" panose="020B0604020202020204" pitchFamily="34" charset="0"/>
              </a:rPr>
              <a:t> to the public i</a:t>
            </a:r>
            <a:r>
              <a:rPr lang="en-GB" sz="1200" kern="1200" dirty="0">
                <a:solidFill>
                  <a:schemeClr val="tx1"/>
                </a:solidFill>
                <a:latin typeface="Arial" panose="020B0604020202020204" pitchFamily="34" charset="0"/>
                <a:ea typeface="+mn-ea"/>
                <a:cs typeface="Arial" panose="020B0604020202020204" pitchFamily="34" charset="0"/>
              </a:rPr>
              <a:t>n the middle of July. This art project is called 'Inside'.</a:t>
            </a:r>
            <a:endParaRPr lang="en-US" sz="1200"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Can you guess what this project is about? (There is a clue in the name!)</a:t>
            </a:r>
            <a:endParaRPr lang="en-US" sz="1200" kern="1200" dirty="0">
              <a:solidFill>
                <a:schemeClr val="tx1"/>
              </a:solidFill>
              <a:latin typeface="Arial" panose="020B0604020202020204" pitchFamily="34" charset="0"/>
              <a:ea typeface="+mn-ea"/>
              <a:cs typeface="Arial" panose="020B0604020202020204" pitchFamily="34" charset="0"/>
            </a:endParaRP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This art project is in fact the whole inside of a building in Portsmouth. This is a change for My Dog Sighs as he is so used to working outside where his art can be viewed by everyone. He has taken over a derelict building and made the whole thing into a work of art. </a:t>
            </a:r>
          </a:p>
          <a:p>
            <a:pPr marL="0" algn="l" defTabSz="914400" rtl="0" eaLnBrk="1" latinLnBrk="0" hangingPunct="1"/>
            <a:r>
              <a:rPr lang="en-GB" sz="1200" kern="1200" dirty="0">
                <a:solidFill>
                  <a:schemeClr val="tx1"/>
                </a:solidFill>
                <a:latin typeface="Arial" panose="020B0604020202020204" pitchFamily="34" charset="0"/>
                <a:ea typeface="+mn-ea"/>
                <a:cs typeface="Arial" panose="020B0604020202020204" pitchFamily="34" charset="0"/>
              </a:rPr>
              <a:t>He’s calling it an </a:t>
            </a:r>
            <a:r>
              <a:rPr lang="en-GB" sz="1200" kern="1200" dirty="0">
                <a:solidFill>
                  <a:schemeClr val="tx1"/>
                </a:solidFill>
                <a:effectLst/>
                <a:latin typeface="Arial" panose="020B0604020202020204" pitchFamily="34" charset="0"/>
                <a:ea typeface="+mn-ea"/>
                <a:cs typeface="Arial" panose="020B0604020202020204" pitchFamily="34" charset="0"/>
              </a:rPr>
              <a:t>i</a:t>
            </a:r>
            <a:r>
              <a:rPr lang="en-GB" sz="1200" dirty="0">
                <a:effectLst/>
                <a:latin typeface="Arial" panose="020B0604020202020204" pitchFamily="34" charset="0"/>
                <a:ea typeface="Calibri" panose="020F0502020204030204" pitchFamily="34" charset="0"/>
                <a:cs typeface="Arial" panose="020B0604020202020204" pitchFamily="34" charset="0"/>
              </a:rPr>
              <a:t>mmersive street art installation. Does anyone know  what that term means? (Immersive means that you’re surrounded by it so you feel completely involved, and art installation is a term for a type of 3-dimensional art that takes over a whole space, in this case combining it with the genre of street art. The whole of the building is the art installation.)</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My Dog Sighs had been feeling for a few years that he wanted to bring a street art show indoors where he could control the environment but still make it feel ‘street’. He scoped out a number of abandoned buildings across Portsmouth but none of them had quite what he was looking for. However everything clicked when he found this building that had been derelict for 30 years. The owner was incredible giving him the building for 18 months to do what he chose with it. First he had to make it watertight, then evict 300 pigeons, get specialist companies to clear the aftermath and make it safe while still keeping the aesthetics of an abandoned building.</a:t>
            </a:r>
          </a:p>
        </p:txBody>
      </p:sp>
      <p:sp>
        <p:nvSpPr>
          <p:cNvPr id="4" name="Slide Number Placeholder 3"/>
          <p:cNvSpPr>
            <a:spLocks noGrp="1"/>
          </p:cNvSpPr>
          <p:nvPr>
            <p:ph type="sldNum" sz="quarter" idx="5"/>
          </p:nvPr>
        </p:nvSpPr>
        <p:spPr/>
        <p:txBody>
          <a:bodyPr/>
          <a:lstStyle/>
          <a:p>
            <a:fld id="{16E19E36-BD83-4977-B5CA-19EA3B361F7C}" type="slidenum">
              <a:rPr lang="en-GB" smtClean="0"/>
              <a:t>5</a:t>
            </a:fld>
            <a:endParaRPr lang="en-GB"/>
          </a:p>
        </p:txBody>
      </p:sp>
    </p:spTree>
    <p:extLst>
      <p:ext uri="{BB962C8B-B14F-4D97-AF65-F5344CB8AC3E}">
        <p14:creationId xmlns:p14="http://schemas.microsoft.com/office/powerpoint/2010/main" val="191250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mn-ea"/>
                <a:cs typeface="Arial" panose="020B0604020202020204" pitchFamily="34" charset="0"/>
              </a:rPr>
              <a:t>This art installation tells a story of a world inhabited by My Dog Sigh’s own anthropomorphic creatures, which he's called his ‘Quiet Little Voices’. What is an anthropomorphic creature? (Anthropomorphic means having human characteristics.</a:t>
            </a:r>
            <a:r>
              <a:rPr lang="en-US" sz="1200" kern="1200" dirty="0">
                <a:solidFill>
                  <a:schemeClr val="tx1"/>
                </a:solidFill>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mn-ea"/>
                <a:cs typeface="Arial" panose="020B0604020202020204" pitchFamily="34" charset="0"/>
              </a:rPr>
              <a:t>You'll find these strange creatures in every nook and cranny of the building, finding shelter, creating their own language and making artwork. You'll see them as paintings on walls, or painted tin cans hidden away, or sculptures made out of all sorts of things, both tiny and enormous. All of them have been created by My Dog Sighs.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Arial" panose="020B0604020202020204" pitchFamily="34" charset="0"/>
                <a:ea typeface="+mn-ea"/>
                <a:cs typeface="Arial" panose="020B0604020202020204" pitchFamily="34" charset="0"/>
              </a:rPr>
              <a:t>My Dog Sighs has used the derelict building itself as inspiration, </a:t>
            </a:r>
            <a:r>
              <a:rPr lang="en-GB" sz="1200" dirty="0">
                <a:effectLst/>
                <a:latin typeface="Arial" panose="020B0604020202020204" pitchFamily="34" charset="0"/>
                <a:ea typeface="Calibri" panose="020F0502020204030204" pitchFamily="34" charset="0"/>
                <a:cs typeface="Arial" panose="020B0604020202020204" pitchFamily="34" charset="0"/>
              </a:rPr>
              <a:t>finding beauty amongst its dilapidated floors and crumbling walls.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What examples can you see of how he has used the building or things that he found within the building as inspiration for his work? (painting bubbles on the old wallpaper, giving them a 3-D effect; finding pigeons nesting in the eaves, using them as the inspiration for some of his creatures; making existing statues into his own sculptures.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He has worked closely with both sound experts and a creative lighting company to make it even more of an ‘immersive’ experience as people walk through this art installation.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If time, watch 3 minute video of My Dog Sighs at work on his art project </a:t>
            </a:r>
            <a:r>
              <a:rPr lang="en-GB" sz="1200" i="1" dirty="0">
                <a:effectLst/>
                <a:latin typeface="Arial" panose="020B0604020202020204" pitchFamily="34" charset="0"/>
                <a:ea typeface="Calibri" panose="020F0502020204030204" pitchFamily="34" charset="0"/>
                <a:cs typeface="Arial" panose="020B0604020202020204" pitchFamily="34" charset="0"/>
              </a:rPr>
              <a:t>Inside</a:t>
            </a:r>
            <a:r>
              <a:rPr lang="en-GB" sz="1200" dirty="0">
                <a:effectLst/>
                <a:latin typeface="Arial" panose="020B0604020202020204" pitchFamily="34" charset="0"/>
                <a:ea typeface="Calibri" panose="020F0502020204030204" pitchFamily="34" charset="0"/>
                <a:cs typeface="Arial" panose="020B0604020202020204" pitchFamily="34" charset="0"/>
              </a:rPr>
              <a:t> with some images of the building. </a:t>
            </a:r>
            <a:r>
              <a:rPr lang="en-GB" sz="1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https://vimeo.com/566575238</a:t>
            </a:r>
            <a:r>
              <a:rPr lang="en-GB" sz="1200" dirty="0">
                <a:effectLst/>
                <a:latin typeface="Arial" panose="020B0604020202020204" pitchFamily="34" charset="0"/>
                <a:ea typeface="Times New Roman" panose="02020603050405020304" pitchFamily="18" charset="0"/>
                <a:cs typeface="Arial" panose="020B0604020202020204" pitchFamily="34" charset="0"/>
              </a:rPr>
              <a:t> password </a:t>
            </a:r>
            <a:r>
              <a:rPr lang="en-GB" sz="1200" b="1" dirty="0" err="1">
                <a:effectLst/>
                <a:latin typeface="Arial" panose="020B0604020202020204" pitchFamily="34" charset="0"/>
                <a:ea typeface="Times New Roman" panose="02020603050405020304" pitchFamily="18" charset="0"/>
                <a:cs typeface="Arial" panose="020B0604020202020204" pitchFamily="34" charset="0"/>
              </a:rPr>
              <a:t>mds</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Arial" panose="020B0604020202020204" pitchFamily="34" charset="0"/>
                <a:ea typeface="Calibri" panose="020F0502020204030204" pitchFamily="34" charset="0"/>
                <a:cs typeface="Arial" panose="020B0604020202020204" pitchFamily="34" charset="0"/>
              </a:rPr>
              <a:t>As a focus ask them to make a note of 5 different methods that he uses to create the work. (painting (wooden hands),spraying (on walls), fingerpainting, delicate painting eyes on walls with a thin brush, sculpture (one of his Quiet Little Voices with raincloud).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aseline="0" dirty="0">
              <a:effectLst/>
              <a:latin typeface="Gill Sans Ligh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E19E36-BD83-4977-B5CA-19EA3B361F7C}" type="slidenum">
              <a:rPr lang="en-GB" smtClean="0"/>
              <a:t>6</a:t>
            </a:fld>
            <a:endParaRPr lang="en-GB"/>
          </a:p>
        </p:txBody>
      </p:sp>
    </p:spTree>
    <p:extLst>
      <p:ext uri="{BB962C8B-B14F-4D97-AF65-F5344CB8AC3E}">
        <p14:creationId xmlns:p14="http://schemas.microsoft.com/office/powerpoint/2010/main" val="345206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task is to plan a piece of installation art – a creature that inhabits a derelict room which reflects something about the room – whether it’s the feelings that you get in the room, objects that have been found in the room or a memory to the history of the room.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My Dog Sighs is going to take us on a virtual journey through the kitchen of his derelict building. As you watch, start to create a spider diagram on your paper, noting down any words and ideas that come to mind for creating your creature – it may be feelings you get, smells, sounds, textures that you see or imagine. Or items that you could use to create your creature…You will be using these notes to help you in your task afterwards.</a:t>
            </a:r>
          </a:p>
        </p:txBody>
      </p:sp>
      <p:sp>
        <p:nvSpPr>
          <p:cNvPr id="4" name="Slide Number Placeholder 3"/>
          <p:cNvSpPr>
            <a:spLocks noGrp="1"/>
          </p:cNvSpPr>
          <p:nvPr>
            <p:ph type="sldNum" sz="quarter" idx="10"/>
          </p:nvPr>
        </p:nvSpPr>
        <p:spPr/>
        <p:txBody>
          <a:bodyPr/>
          <a:lstStyle/>
          <a:p>
            <a:fld id="{9FC225C3-F6DC-4E5B-93E9-8CFFAB629A18}" type="slidenum">
              <a:rPr lang="en-GB" smtClean="0"/>
              <a:t>7</a:t>
            </a:fld>
            <a:endParaRPr lang="en-GB"/>
          </a:p>
        </p:txBody>
      </p:sp>
    </p:spTree>
    <p:extLst>
      <p:ext uri="{BB962C8B-B14F-4D97-AF65-F5344CB8AC3E}">
        <p14:creationId xmlns:p14="http://schemas.microsoft.com/office/powerpoint/2010/main" val="2306395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the link on the slide or here https://www.youtube.com/watch?v=IMRO5ZJ17x0 to watch the video.</a:t>
            </a:r>
          </a:p>
        </p:txBody>
      </p:sp>
      <p:sp>
        <p:nvSpPr>
          <p:cNvPr id="4" name="Slide Number Placeholder 3"/>
          <p:cNvSpPr>
            <a:spLocks noGrp="1"/>
          </p:cNvSpPr>
          <p:nvPr>
            <p:ph type="sldNum" sz="quarter" idx="5"/>
          </p:nvPr>
        </p:nvSpPr>
        <p:spPr/>
        <p:txBody>
          <a:bodyPr/>
          <a:lstStyle/>
          <a:p>
            <a:fld id="{9FC225C3-F6DC-4E5B-93E9-8CFFAB629A18}" type="slidenum">
              <a:rPr lang="en-GB" smtClean="0"/>
              <a:t>8</a:t>
            </a:fld>
            <a:endParaRPr lang="en-GB"/>
          </a:p>
        </p:txBody>
      </p:sp>
    </p:spTree>
    <p:extLst>
      <p:ext uri="{BB962C8B-B14F-4D97-AF65-F5344CB8AC3E}">
        <p14:creationId xmlns:p14="http://schemas.microsoft.com/office/powerpoint/2010/main" val="272324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Using the notes that you have made on your spider diagram, the task is to design a creature as an art installation that reflects your feelings having been walked through the abandoned room by My Dog Sighs. Perhaps it’s something that you feel would sit well within the room to reflect its atmosphere.</a:t>
            </a:r>
          </a:p>
          <a:p>
            <a:r>
              <a:rPr lang="en-GB" dirty="0">
                <a:latin typeface="Arial" panose="020B0604020202020204" pitchFamily="34" charset="0"/>
                <a:cs typeface="Arial" panose="020B0604020202020204" pitchFamily="34" charset="0"/>
              </a:rPr>
              <a:t>Will it use some of the objects that are already in the room? Is it inspired by patterns and textures in the room? </a:t>
            </a:r>
          </a:p>
          <a:p>
            <a:r>
              <a:rPr lang="en-GB" dirty="0">
                <a:latin typeface="Arial" panose="020B0604020202020204" pitchFamily="34" charset="0"/>
                <a:cs typeface="Arial" panose="020B0604020202020204" pitchFamily="34" charset="0"/>
              </a:rPr>
              <a:t>Make notes about colours, textures, size etc to really bring it to life.</a:t>
            </a:r>
          </a:p>
        </p:txBody>
      </p:sp>
      <p:sp>
        <p:nvSpPr>
          <p:cNvPr id="4" name="Slide Number Placeholder 3"/>
          <p:cNvSpPr>
            <a:spLocks noGrp="1"/>
          </p:cNvSpPr>
          <p:nvPr>
            <p:ph type="sldNum" sz="quarter" idx="10"/>
          </p:nvPr>
        </p:nvSpPr>
        <p:spPr/>
        <p:txBody>
          <a:bodyPr/>
          <a:lstStyle/>
          <a:p>
            <a:fld id="{9FC225C3-F6DC-4E5B-93E9-8CFFAB629A18}" type="slidenum">
              <a:rPr lang="en-GB" smtClean="0"/>
              <a:t>9</a:t>
            </a:fld>
            <a:endParaRPr lang="en-GB"/>
          </a:p>
        </p:txBody>
      </p:sp>
    </p:spTree>
    <p:extLst>
      <p:ext uri="{BB962C8B-B14F-4D97-AF65-F5344CB8AC3E}">
        <p14:creationId xmlns:p14="http://schemas.microsoft.com/office/powerpoint/2010/main" val="2150590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22704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286044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280058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107960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98C0FC-213E-4627-AF84-A315BBD5350D}" type="datetimeFigureOut">
              <a:rPr lang="en-GB" smtClean="0"/>
              <a:t>06/07/2021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24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98C0FC-213E-4627-AF84-A315BBD5350D}"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107554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98C0FC-213E-4627-AF84-A315BBD5350D}" type="datetimeFigureOut">
              <a:rPr lang="en-GB" smtClean="0"/>
              <a:t>06/07/2021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2778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98C0FC-213E-4627-AF84-A315BBD5350D}" type="datetimeFigureOut">
              <a:rPr lang="en-GB" smtClean="0"/>
              <a:t>06/07/2021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135462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8C0FC-213E-4627-AF84-A315BBD5350D}" type="datetimeFigureOut">
              <a:rPr lang="en-GB" smtClean="0"/>
              <a:t>06/07/2021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5066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98C0FC-213E-4627-AF84-A315BBD5350D}"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18027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98C0FC-213E-4627-AF84-A315BBD5350D}" type="datetimeFigureOut">
              <a:rPr lang="en-GB" smtClean="0"/>
              <a:t>06/07/2021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AE4C25-7804-455A-B0D1-30E695BF6E1C}" type="slidenum">
              <a:rPr lang="en-GB" smtClean="0"/>
              <a:t>‹#›</a:t>
            </a:fld>
            <a:endParaRPr lang="en-GB"/>
          </a:p>
        </p:txBody>
      </p:sp>
    </p:spTree>
    <p:extLst>
      <p:ext uri="{BB962C8B-B14F-4D97-AF65-F5344CB8AC3E}">
        <p14:creationId xmlns:p14="http://schemas.microsoft.com/office/powerpoint/2010/main" val="317507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8C0FC-213E-4627-AF84-A315BBD5350D}" type="datetimeFigureOut">
              <a:rPr lang="en-GB" smtClean="0"/>
              <a:t>06/07/2021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E4C25-7804-455A-B0D1-30E695BF6E1C}" type="slidenum">
              <a:rPr lang="en-GB" smtClean="0"/>
              <a:t>‹#›</a:t>
            </a:fld>
            <a:endParaRPr lang="en-GB"/>
          </a:p>
        </p:txBody>
      </p:sp>
    </p:spTree>
    <p:extLst>
      <p:ext uri="{BB962C8B-B14F-4D97-AF65-F5344CB8AC3E}">
        <p14:creationId xmlns:p14="http://schemas.microsoft.com/office/powerpoint/2010/main" val="4179402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youtu.be/IMRO5ZJ17x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380D6-8FAB-4950-BC21-A711571E640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94FA568-7097-4A64-93BB-9CA9C32FF354}"/>
              </a:ext>
            </a:extLst>
          </p:cNvPr>
          <p:cNvSpPr>
            <a:spLocks noGrp="1"/>
          </p:cNvSpPr>
          <p:nvPr>
            <p:ph idx="1"/>
          </p:nvPr>
        </p:nvSpPr>
        <p:spPr/>
        <p:txBody>
          <a:bodyPr/>
          <a:lstStyle/>
          <a:p>
            <a:endParaRPr lang="en-GB"/>
          </a:p>
        </p:txBody>
      </p:sp>
      <p:pic>
        <p:nvPicPr>
          <p:cNvPr id="4" name="Picture 3" descr="Text&#10;&#10;Description automatically generated with low confidence">
            <a:extLst>
              <a:ext uri="{FF2B5EF4-FFF2-40B4-BE49-F238E27FC236}">
                <a16:creationId xmlns:a16="http://schemas.microsoft.com/office/drawing/2014/main" id="{E46496A4-05B0-4374-B2AB-0B1D58233A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C63945A-37FC-4F9A-8BBD-9C08924354E8}"/>
              </a:ext>
            </a:extLst>
          </p:cNvPr>
          <p:cNvSpPr txBox="1"/>
          <p:nvPr/>
        </p:nvSpPr>
        <p:spPr>
          <a:xfrm>
            <a:off x="702129" y="5551714"/>
            <a:ext cx="4049485" cy="830997"/>
          </a:xfrm>
          <a:prstGeom prst="rect">
            <a:avLst/>
          </a:prstGeom>
          <a:noFill/>
        </p:spPr>
        <p:txBody>
          <a:bodyPr wrap="square" rtlCol="0">
            <a:spAutoFit/>
          </a:bodyPr>
          <a:lstStyle/>
          <a:p>
            <a:r>
              <a:rPr lang="en-GB" sz="4800" b="1" dirty="0">
                <a:solidFill>
                  <a:srgbClr val="EEF1E2"/>
                </a:solidFill>
                <a:latin typeface="Arial" panose="020B0604020202020204" pitchFamily="34" charset="0"/>
                <a:cs typeface="Arial" panose="020B0604020202020204" pitchFamily="34" charset="0"/>
              </a:rPr>
              <a:t>Key Stage 5</a:t>
            </a:r>
          </a:p>
        </p:txBody>
      </p:sp>
    </p:spTree>
    <p:extLst>
      <p:ext uri="{BB962C8B-B14F-4D97-AF65-F5344CB8AC3E}">
        <p14:creationId xmlns:p14="http://schemas.microsoft.com/office/powerpoint/2010/main" val="336326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05/71/a1/0571a1f96769de7b5eabb02445565a7c.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98"/>
          <a:stretch/>
        </p:blipFill>
        <p:spPr bwMode="auto">
          <a:xfrm>
            <a:off x="241854" y="1328121"/>
            <a:ext cx="3473861" cy="52212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3224" y="3234985"/>
            <a:ext cx="4345013" cy="1231106"/>
          </a:xfrm>
          <a:prstGeom prst="rect">
            <a:avLst/>
          </a:prstGeom>
          <a:noFill/>
        </p:spPr>
        <p:txBody>
          <a:bodyPr wrap="square" rtlCol="0">
            <a:spAutoFit/>
          </a:bodyPr>
          <a:lstStyle/>
          <a:p>
            <a:pPr algn="ctr"/>
            <a:r>
              <a:rPr lang="en-GB" sz="2800" b="1" dirty="0"/>
              <a:t>What words come to mind in your derelict room? </a:t>
            </a:r>
          </a:p>
          <a:p>
            <a:endParaRPr lang="en-GB" dirty="0"/>
          </a:p>
        </p:txBody>
      </p:sp>
      <p:sp>
        <p:nvSpPr>
          <p:cNvPr id="9" name="Title 1"/>
          <p:cNvSpPr txBox="1">
            <a:spLocks/>
          </p:cNvSpPr>
          <p:nvPr/>
        </p:nvSpPr>
        <p:spPr>
          <a:xfrm>
            <a:off x="240335" y="169969"/>
            <a:ext cx="7479929" cy="949145"/>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400" b="1" dirty="0">
                <a:latin typeface="Arial" panose="020B0604020202020204" pitchFamily="34" charset="0"/>
                <a:cs typeface="Arial" panose="020B0604020202020204" pitchFamily="34" charset="0"/>
              </a:rPr>
              <a:t>Activity 2</a:t>
            </a:r>
            <a:r>
              <a:rPr lang="en-GB" b="1" dirty="0">
                <a:latin typeface="Arial" panose="020B0604020202020204" pitchFamily="34" charset="0"/>
                <a:cs typeface="Arial" panose="020B0604020202020204" pitchFamily="34" charset="0"/>
              </a:rPr>
              <a:t>: Derelict room</a:t>
            </a:r>
          </a:p>
        </p:txBody>
      </p:sp>
      <p:pic>
        <p:nvPicPr>
          <p:cNvPr id="29" name="Picture 29" descr="A picture containing dirty&#10;&#10;Description automatically generated">
            <a:extLst>
              <a:ext uri="{FF2B5EF4-FFF2-40B4-BE49-F238E27FC236}">
                <a16:creationId xmlns:a16="http://schemas.microsoft.com/office/drawing/2014/main" id="{61E80861-F1CB-47F3-9653-B888D1E77D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76135" y="1328121"/>
            <a:ext cx="3830434" cy="2617053"/>
          </a:xfrm>
          <a:prstGeom prst="rect">
            <a:avLst/>
          </a:prstGeom>
        </p:spPr>
      </p:pic>
      <p:pic>
        <p:nvPicPr>
          <p:cNvPr id="31" name="Picture 31" descr="A picture containing dirty&#10;&#10;Description automatically generated">
            <a:extLst>
              <a:ext uri="{FF2B5EF4-FFF2-40B4-BE49-F238E27FC236}">
                <a16:creationId xmlns:a16="http://schemas.microsoft.com/office/drawing/2014/main" id="{767E9DE8-C8BB-4E86-9926-0F792FF3EB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02438" y="257355"/>
            <a:ext cx="3965275" cy="2619554"/>
          </a:xfrm>
          <a:prstGeom prst="rect">
            <a:avLst/>
          </a:prstGeom>
        </p:spPr>
      </p:pic>
      <p:pic>
        <p:nvPicPr>
          <p:cNvPr id="32" name="Picture 32" descr="A picture containing building, porch&#10;&#10;Description automatically generated">
            <a:extLst>
              <a:ext uri="{FF2B5EF4-FFF2-40B4-BE49-F238E27FC236}">
                <a16:creationId xmlns:a16="http://schemas.microsoft.com/office/drawing/2014/main" id="{281EFD2C-3C5D-42B6-9D39-E7B254E784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76135" y="4067272"/>
            <a:ext cx="3850256" cy="2562212"/>
          </a:xfrm>
          <a:prstGeom prst="rect">
            <a:avLst/>
          </a:prstGeom>
        </p:spPr>
      </p:pic>
      <p:pic>
        <p:nvPicPr>
          <p:cNvPr id="3" name="Picture 2">
            <a:extLst>
              <a:ext uri="{FF2B5EF4-FFF2-40B4-BE49-F238E27FC236}">
                <a16:creationId xmlns:a16="http://schemas.microsoft.com/office/drawing/2014/main" id="{2B15B429-A260-454B-B127-E04327414677}"/>
              </a:ext>
            </a:extLst>
          </p:cNvPr>
          <p:cNvPicPr>
            <a:picLocks noChangeAspect="1"/>
          </p:cNvPicPr>
          <p:nvPr/>
        </p:nvPicPr>
        <p:blipFill>
          <a:blip r:embed="rId7"/>
          <a:stretch>
            <a:fillRect/>
          </a:stretch>
        </p:blipFill>
        <p:spPr>
          <a:xfrm>
            <a:off x="8118550" y="4255954"/>
            <a:ext cx="3677163" cy="2600688"/>
          </a:xfrm>
          <a:prstGeom prst="rect">
            <a:avLst/>
          </a:prstGeom>
        </p:spPr>
      </p:pic>
    </p:spTree>
    <p:extLst>
      <p:ext uri="{BB962C8B-B14F-4D97-AF65-F5344CB8AC3E}">
        <p14:creationId xmlns:p14="http://schemas.microsoft.com/office/powerpoint/2010/main" val="3474654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1b/e6/fd/1be6fd0e742c0e8732fd6052c3c42a9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704" y="1690688"/>
            <a:ext cx="5281863" cy="379783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68369" y="78447"/>
            <a:ext cx="4898970" cy="1451484"/>
          </a:xfrm>
          <a:prstGeom prst="rect">
            <a:avLst/>
          </a:prstGeom>
          <a:solidFill>
            <a:schemeClr val="accent1">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latin typeface="Arial" panose="020B0604020202020204" pitchFamily="34" charset="0"/>
                <a:cs typeface="Arial" panose="020B0604020202020204" pitchFamily="34" charset="0"/>
              </a:rPr>
              <a:t>Design a room as an art installation </a:t>
            </a:r>
          </a:p>
        </p:txBody>
      </p:sp>
      <p:sp>
        <p:nvSpPr>
          <p:cNvPr id="6" name="Title 1"/>
          <p:cNvSpPr txBox="1">
            <a:spLocks noGrp="1"/>
          </p:cNvSpPr>
          <p:nvPr>
            <p:ph idx="1"/>
          </p:nvPr>
        </p:nvSpPr>
        <p:spPr>
          <a:xfrm>
            <a:off x="5466725" y="4587280"/>
            <a:ext cx="6380673" cy="2115024"/>
          </a:xfrm>
          <a:prstGeom prst="rect">
            <a:avLst/>
          </a:prstGeom>
          <a:solidFill>
            <a:schemeClr val="accent1">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a:latin typeface="Arial" panose="020B0604020202020204" pitchFamily="34" charset="0"/>
                <a:cs typeface="Arial" panose="020B0604020202020204" pitchFamily="34" charset="0"/>
              </a:rPr>
              <a:t>Using one-point perspective, sketch a room within a derelict building.</a:t>
            </a:r>
          </a:p>
          <a:p>
            <a:pPr algn="ctr"/>
            <a:r>
              <a:rPr lang="en-GB" sz="2000" dirty="0">
                <a:latin typeface="Arial" panose="020B0604020202020204" pitchFamily="34" charset="0"/>
                <a:cs typeface="Arial" panose="020B0604020202020204" pitchFamily="34" charset="0"/>
              </a:rPr>
              <a:t>Sketch and note how you will make it into an art installation. Will there be a central object? Will the room itself be the installation?</a:t>
            </a:r>
          </a:p>
          <a:p>
            <a:pPr algn="ctr"/>
            <a:r>
              <a:rPr lang="en-GB" sz="2000" dirty="0">
                <a:latin typeface="Arial" panose="020B0604020202020204" pitchFamily="34" charset="0"/>
                <a:cs typeface="Arial" panose="020B0604020202020204" pitchFamily="34" charset="0"/>
              </a:rPr>
              <a:t>Add notes about colour, texture, sounds etc.</a:t>
            </a:r>
          </a:p>
        </p:txBody>
      </p:sp>
      <p:sp>
        <p:nvSpPr>
          <p:cNvPr id="8" name="Title 1"/>
          <p:cNvSpPr txBox="1">
            <a:spLocks/>
          </p:cNvSpPr>
          <p:nvPr/>
        </p:nvSpPr>
        <p:spPr>
          <a:xfrm>
            <a:off x="343923" y="5649282"/>
            <a:ext cx="4396519" cy="775581"/>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One-point perspective</a:t>
            </a:r>
          </a:p>
        </p:txBody>
      </p:sp>
      <p:pic>
        <p:nvPicPr>
          <p:cNvPr id="4" name="Picture 8" descr="A picture containing stone&#10;&#10;Description automatically generated">
            <a:extLst>
              <a:ext uri="{FF2B5EF4-FFF2-40B4-BE49-F238E27FC236}">
                <a16:creationId xmlns:a16="http://schemas.microsoft.com/office/drawing/2014/main" id="{8BD76AAE-2ED7-450F-9EFF-48EAA1DBE4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2664" y="155696"/>
            <a:ext cx="6380672" cy="4274985"/>
          </a:xfrm>
          <a:prstGeom prst="rect">
            <a:avLst/>
          </a:prstGeom>
        </p:spPr>
      </p:pic>
    </p:spTree>
    <p:extLst>
      <p:ext uri="{BB962C8B-B14F-4D97-AF65-F5344CB8AC3E}">
        <p14:creationId xmlns:p14="http://schemas.microsoft.com/office/powerpoint/2010/main" val="256770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itle 1"/>
          <p:cNvSpPr txBox="1">
            <a:spLocks/>
          </p:cNvSpPr>
          <p:nvPr/>
        </p:nvSpPr>
        <p:spPr>
          <a:xfrm>
            <a:off x="332509" y="445503"/>
            <a:ext cx="11658965" cy="1164805"/>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Arial" panose="020B0604020202020204" pitchFamily="34" charset="0"/>
                <a:cs typeface="Arial" panose="020B0604020202020204" pitchFamily="34" charset="0"/>
              </a:rPr>
              <a:t>Activity 3: Paint / draw 3D-looking bubbles</a:t>
            </a:r>
          </a:p>
        </p:txBody>
      </p:sp>
      <p:pic>
        <p:nvPicPr>
          <p:cNvPr id="8" name="Picture 7" descr="Background pattern&#10;&#10;Description automatically generated">
            <a:extLst>
              <a:ext uri="{FF2B5EF4-FFF2-40B4-BE49-F238E27FC236}">
                <a16:creationId xmlns:a16="http://schemas.microsoft.com/office/drawing/2014/main" id="{3BFDBB64-3BCC-421E-B1A8-29F3BA6B9B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0838" y="2206379"/>
            <a:ext cx="6674190" cy="4449460"/>
          </a:xfrm>
          <a:prstGeom prst="rect">
            <a:avLst/>
          </a:prstGeom>
        </p:spPr>
      </p:pic>
      <p:pic>
        <p:nvPicPr>
          <p:cNvPr id="12" name="Content Placeholder 11" descr="A close-up of a pine tree&#10;&#10;Description automatically generated with low confidence">
            <a:extLst>
              <a:ext uri="{FF2B5EF4-FFF2-40B4-BE49-F238E27FC236}">
                <a16:creationId xmlns:a16="http://schemas.microsoft.com/office/drawing/2014/main" id="{1B576A96-C757-4B45-8C5B-932EBE4CA319}"/>
              </a:ext>
            </a:extLst>
          </p:cNvPr>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986972" y="2284441"/>
            <a:ext cx="2898059" cy="4351338"/>
          </a:xfrm>
        </p:spPr>
      </p:pic>
    </p:spTree>
    <p:extLst>
      <p:ext uri="{BB962C8B-B14F-4D97-AF65-F5344CB8AC3E}">
        <p14:creationId xmlns:p14="http://schemas.microsoft.com/office/powerpoint/2010/main" val="316349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ound&#10;&#10;Description automatically generated">
            <a:extLst>
              <a:ext uri="{FF2B5EF4-FFF2-40B4-BE49-F238E27FC236}">
                <a16:creationId xmlns:a16="http://schemas.microsoft.com/office/drawing/2014/main" id="{3F81E14B-FC5A-47E9-B8B5-E4CF38CE37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1200" y="319381"/>
            <a:ext cx="2986830" cy="2645411"/>
          </a:xfrm>
          <a:prstGeom prst="rect">
            <a:avLst/>
          </a:prstGeom>
        </p:spPr>
      </p:pic>
      <p:pic>
        <p:nvPicPr>
          <p:cNvPr id="9" name="Picture 8" descr="A picture containing painting&#10;&#10;Description automatically generated">
            <a:extLst>
              <a:ext uri="{FF2B5EF4-FFF2-40B4-BE49-F238E27FC236}">
                <a16:creationId xmlns:a16="http://schemas.microsoft.com/office/drawing/2014/main" id="{4B423C35-6639-439A-B1A2-A09225E3AE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71077" y="3150967"/>
            <a:ext cx="2712791" cy="3316962"/>
          </a:xfrm>
          <a:prstGeom prst="rect">
            <a:avLst/>
          </a:prstGeom>
        </p:spPr>
      </p:pic>
      <p:pic>
        <p:nvPicPr>
          <p:cNvPr id="13" name="Picture 12" descr="A picture containing painting&#10;&#10;Description automatically generated">
            <a:extLst>
              <a:ext uri="{FF2B5EF4-FFF2-40B4-BE49-F238E27FC236}">
                <a16:creationId xmlns:a16="http://schemas.microsoft.com/office/drawing/2014/main" id="{DC827D32-11A1-424F-AF7D-5250602D623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68378" y="3189646"/>
            <a:ext cx="2615122" cy="3197541"/>
          </a:xfrm>
          <a:prstGeom prst="rect">
            <a:avLst/>
          </a:prstGeom>
        </p:spPr>
      </p:pic>
      <p:pic>
        <p:nvPicPr>
          <p:cNvPr id="14" name="Picture 13">
            <a:extLst>
              <a:ext uri="{FF2B5EF4-FFF2-40B4-BE49-F238E27FC236}">
                <a16:creationId xmlns:a16="http://schemas.microsoft.com/office/drawing/2014/main" id="{2ECF4601-44DE-412A-9863-464CF665A5B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03653" y="335076"/>
            <a:ext cx="3393994" cy="2709229"/>
          </a:xfrm>
          <a:prstGeom prst="rect">
            <a:avLst/>
          </a:prstGeom>
        </p:spPr>
      </p:pic>
      <p:sp>
        <p:nvSpPr>
          <p:cNvPr id="17" name="Oval 16">
            <a:extLst>
              <a:ext uri="{FF2B5EF4-FFF2-40B4-BE49-F238E27FC236}">
                <a16:creationId xmlns:a16="http://schemas.microsoft.com/office/drawing/2014/main" id="{BE340FF7-AF2D-486E-837B-EF8B813F8E9E}"/>
              </a:ext>
            </a:extLst>
          </p:cNvPr>
          <p:cNvSpPr/>
          <p:nvPr/>
        </p:nvSpPr>
        <p:spPr>
          <a:xfrm>
            <a:off x="2483647" y="3898449"/>
            <a:ext cx="1638299" cy="17996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DB9928ED-685F-4628-9EAA-DFC358845DBC}"/>
              </a:ext>
            </a:extLst>
          </p:cNvPr>
          <p:cNvSpPr/>
          <p:nvPr/>
        </p:nvSpPr>
        <p:spPr>
          <a:xfrm>
            <a:off x="5486400" y="3792537"/>
            <a:ext cx="1955800" cy="1973263"/>
          </a:xfrm>
          <a:prstGeom prst="ellipse">
            <a:avLst/>
          </a:prstGeom>
          <a:noFill/>
          <a:ln w="295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painting&#10;&#10;Description automatically generated">
            <a:extLst>
              <a:ext uri="{FF2B5EF4-FFF2-40B4-BE49-F238E27FC236}">
                <a16:creationId xmlns:a16="http://schemas.microsoft.com/office/drawing/2014/main" id="{4E15486C-7609-497C-A94E-2E12D51A2D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01522" y="3149513"/>
            <a:ext cx="2615121" cy="3197540"/>
          </a:xfrm>
          <a:prstGeom prst="rect">
            <a:avLst/>
          </a:prstGeom>
        </p:spPr>
      </p:pic>
      <p:pic>
        <p:nvPicPr>
          <p:cNvPr id="22" name="Picture 21" descr="A picture containing ground&#10;&#10;Description automatically generated">
            <a:extLst>
              <a:ext uri="{FF2B5EF4-FFF2-40B4-BE49-F238E27FC236}">
                <a16:creationId xmlns:a16="http://schemas.microsoft.com/office/drawing/2014/main" id="{E9EA88DE-5B70-41E8-AE02-E543390FFE5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81874" y="313929"/>
            <a:ext cx="2986829" cy="2645410"/>
          </a:xfrm>
          <a:prstGeom prst="rect">
            <a:avLst/>
          </a:prstGeom>
        </p:spPr>
      </p:pic>
      <p:sp>
        <p:nvSpPr>
          <p:cNvPr id="10" name="TextBox 9">
            <a:extLst>
              <a:ext uri="{FF2B5EF4-FFF2-40B4-BE49-F238E27FC236}">
                <a16:creationId xmlns:a16="http://schemas.microsoft.com/office/drawing/2014/main" id="{3A354008-83EB-469A-AB5D-DA8DE8404447}"/>
              </a:ext>
            </a:extLst>
          </p:cNvPr>
          <p:cNvSpPr txBox="1"/>
          <p:nvPr/>
        </p:nvSpPr>
        <p:spPr>
          <a:xfrm>
            <a:off x="1566277" y="507542"/>
            <a:ext cx="304800" cy="369332"/>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A51F9970-415F-46DF-9E72-CB99BE4F17D1}"/>
              </a:ext>
            </a:extLst>
          </p:cNvPr>
          <p:cNvSpPr txBox="1"/>
          <p:nvPr/>
        </p:nvSpPr>
        <p:spPr>
          <a:xfrm>
            <a:off x="5875933" y="507542"/>
            <a:ext cx="304800" cy="369332"/>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2</a:t>
            </a:r>
          </a:p>
        </p:txBody>
      </p:sp>
      <p:sp>
        <p:nvSpPr>
          <p:cNvPr id="12" name="TextBox 11">
            <a:extLst>
              <a:ext uri="{FF2B5EF4-FFF2-40B4-BE49-F238E27FC236}">
                <a16:creationId xmlns:a16="http://schemas.microsoft.com/office/drawing/2014/main" id="{BE420EEF-BA42-4E8F-985A-C5B5660ECD45}"/>
              </a:ext>
            </a:extLst>
          </p:cNvPr>
          <p:cNvSpPr txBox="1"/>
          <p:nvPr/>
        </p:nvSpPr>
        <p:spPr>
          <a:xfrm>
            <a:off x="2115796" y="3282706"/>
            <a:ext cx="304800" cy="369332"/>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3</a:t>
            </a:r>
          </a:p>
        </p:txBody>
      </p:sp>
      <p:sp>
        <p:nvSpPr>
          <p:cNvPr id="15" name="TextBox 14">
            <a:extLst>
              <a:ext uri="{FF2B5EF4-FFF2-40B4-BE49-F238E27FC236}">
                <a16:creationId xmlns:a16="http://schemas.microsoft.com/office/drawing/2014/main" id="{77B50B1C-2972-4DE1-8F81-73F57E91A9C1}"/>
              </a:ext>
            </a:extLst>
          </p:cNvPr>
          <p:cNvSpPr txBox="1"/>
          <p:nvPr/>
        </p:nvSpPr>
        <p:spPr>
          <a:xfrm flipH="1">
            <a:off x="5364279" y="3367837"/>
            <a:ext cx="304799" cy="369332"/>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4</a:t>
            </a:r>
          </a:p>
        </p:txBody>
      </p:sp>
      <p:sp>
        <p:nvSpPr>
          <p:cNvPr id="16" name="TextBox 15">
            <a:extLst>
              <a:ext uri="{FF2B5EF4-FFF2-40B4-BE49-F238E27FC236}">
                <a16:creationId xmlns:a16="http://schemas.microsoft.com/office/drawing/2014/main" id="{9941C973-71E3-4D71-826A-E25CA083BEFE}"/>
              </a:ext>
            </a:extLst>
          </p:cNvPr>
          <p:cNvSpPr txBox="1"/>
          <p:nvPr/>
        </p:nvSpPr>
        <p:spPr>
          <a:xfrm>
            <a:off x="8385911" y="3367837"/>
            <a:ext cx="304800" cy="369332"/>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98778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C27DDC-7F41-408E-8B4C-BEDFF00E939F}"/>
              </a:ext>
            </a:extLst>
          </p:cNvPr>
          <p:cNvSpPr txBox="1">
            <a:spLocks/>
          </p:cNvSpPr>
          <p:nvPr/>
        </p:nvSpPr>
        <p:spPr>
          <a:xfrm>
            <a:off x="2238245" y="975572"/>
            <a:ext cx="7384778" cy="1585357"/>
          </a:xfrm>
          <a:prstGeom prst="rect">
            <a:avLst/>
          </a:prstGeom>
        </p:spPr>
        <p:txBody>
          <a:bodyPr vert="horz" lIns="91440" tIns="45720" rIns="91440" bIns="45720" rtlCol="0" anchor="b">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endParaRPr lang="en-US" sz="6000" b="1" kern="1200" dirty="0">
              <a:solidFill>
                <a:srgbClr val="FFFFFF"/>
              </a:solidFill>
              <a:latin typeface="+mj-lt"/>
              <a:ea typeface="+mj-ea"/>
              <a:cs typeface="+mj-cs"/>
            </a:endParaRPr>
          </a:p>
          <a:p>
            <a:pPr>
              <a:lnSpc>
                <a:spcPct val="90000"/>
              </a:lnSpc>
              <a:spcAft>
                <a:spcPts val="600"/>
              </a:spcAft>
            </a:pPr>
            <a:r>
              <a:rPr lang="en-US" sz="6000" b="1" kern="1200" dirty="0">
                <a:solidFill>
                  <a:srgbClr val="FFFFFF"/>
                </a:solidFill>
                <a:latin typeface="Arial" panose="020B0604020202020204" pitchFamily="34" charset="0"/>
                <a:cs typeface="Arial" panose="020B0604020202020204" pitchFamily="34" charset="0"/>
              </a:rPr>
              <a:t>Take away activity</a:t>
            </a:r>
          </a:p>
        </p:txBody>
      </p:sp>
      <p:pic>
        <p:nvPicPr>
          <p:cNvPr id="5" name="Picture 4">
            <a:extLst>
              <a:ext uri="{FF2B5EF4-FFF2-40B4-BE49-F238E27FC236}">
                <a16:creationId xmlns:a16="http://schemas.microsoft.com/office/drawing/2014/main" id="{9CAD858D-0751-4E57-89C9-675037796616}"/>
              </a:ext>
            </a:extLst>
          </p:cNvPr>
          <p:cNvPicPr>
            <a:picLocks noChangeAspect="1"/>
          </p:cNvPicPr>
          <p:nvPr/>
        </p:nvPicPr>
        <p:blipFill>
          <a:blip r:embed="rId3"/>
          <a:stretch>
            <a:fillRect/>
          </a:stretch>
        </p:blipFill>
        <p:spPr>
          <a:xfrm>
            <a:off x="25742" y="112295"/>
            <a:ext cx="11941722" cy="6745705"/>
          </a:xfrm>
          <a:prstGeom prst="rect">
            <a:avLst/>
          </a:prstGeom>
        </p:spPr>
      </p:pic>
    </p:spTree>
    <p:extLst>
      <p:ext uri="{BB962C8B-B14F-4D97-AF65-F5344CB8AC3E}">
        <p14:creationId xmlns:p14="http://schemas.microsoft.com/office/powerpoint/2010/main" val="42491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565" y="856054"/>
            <a:ext cx="7366805" cy="1941737"/>
          </a:xfrm>
          <a:solidFill>
            <a:srgbClr val="9DC3E6"/>
          </a:solidFill>
        </p:spPr>
        <p:txBody>
          <a:bodyPr>
            <a:normAutofit/>
          </a:bodyPr>
          <a:lstStyle/>
          <a:p>
            <a:pPr algn="l"/>
            <a:r>
              <a:rPr lang="en-GB" dirty="0">
                <a:latin typeface="Arial" panose="020B0604020202020204" pitchFamily="34" charset="0"/>
                <a:cs typeface="Arial" panose="020B0604020202020204" pitchFamily="34" charset="0"/>
              </a:rPr>
              <a:t>My Dog Sighs is a Portsmouth-based street artist.</a:t>
            </a:r>
          </a:p>
          <a:p>
            <a:pPr algn="l"/>
            <a:r>
              <a:rPr lang="en-GB" dirty="0">
                <a:latin typeface="Arial" panose="020B0604020202020204" pitchFamily="34" charset="0"/>
                <a:cs typeface="Arial" panose="020B0604020202020204" pitchFamily="34" charset="0"/>
              </a:rPr>
              <a:t>He has been a practising artist for 20 years.</a:t>
            </a:r>
          </a:p>
          <a:p>
            <a:pPr algn="l"/>
            <a:r>
              <a:rPr lang="en-GB" dirty="0">
                <a:latin typeface="Arial" panose="020B0604020202020204" pitchFamily="34" charset="0"/>
                <a:cs typeface="Arial" panose="020B0604020202020204" pitchFamily="34" charset="0"/>
              </a:rPr>
              <a:t>He is internationally known, holding exhibitions around the world including USA, Israel and Australia</a:t>
            </a:r>
          </a:p>
          <a:p>
            <a:pPr algn="l"/>
            <a:endParaRPr lang="en-GB" dirty="0"/>
          </a:p>
          <a:p>
            <a:pPr algn="l"/>
            <a:endParaRPr lang="en-GB" dirty="0"/>
          </a:p>
        </p:txBody>
      </p:sp>
      <p:pic>
        <p:nvPicPr>
          <p:cNvPr id="6" name="Picture 3" descr="A picture containing person, indoor, person, preparing&#10;&#10;Description automatically generated">
            <a:extLst>
              <a:ext uri="{FF2B5EF4-FFF2-40B4-BE49-F238E27FC236}">
                <a16:creationId xmlns:a16="http://schemas.microsoft.com/office/drawing/2014/main" id="{AD80A281-2617-4DE2-BBEC-879DC33964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55016" y="3280644"/>
            <a:ext cx="4534354" cy="3328679"/>
          </a:xfrm>
          <a:prstGeom prst="rect">
            <a:avLst/>
          </a:prstGeom>
        </p:spPr>
      </p:pic>
      <p:pic>
        <p:nvPicPr>
          <p:cNvPr id="1026" name="Picture 2">
            <a:extLst>
              <a:ext uri="{FF2B5EF4-FFF2-40B4-BE49-F238E27FC236}">
                <a16:creationId xmlns:a16="http://schemas.microsoft.com/office/drawing/2014/main" id="{84991AB5-C4D7-46F3-B975-F94FE58A509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16184" y="856054"/>
            <a:ext cx="4457949" cy="57358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B7CDBF0-E570-44C4-BE37-03E80650376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9379" y="3280644"/>
            <a:ext cx="2519731" cy="335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252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tist Of The Week - My Dog Sighs | Widewalls">
            <a:extLst>
              <a:ext uri="{FF2B5EF4-FFF2-40B4-BE49-F238E27FC236}">
                <a16:creationId xmlns:a16="http://schemas.microsoft.com/office/drawing/2014/main" id="{1E239395-9BDA-4871-9CD6-100D88E22E9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81608" y="530321"/>
            <a:ext cx="3152503" cy="26824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CDAB429-AF84-42FE-AB9D-EE734CF3B87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528331" y="3631127"/>
            <a:ext cx="3513924" cy="2524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A picture containing text, sky&#10;&#10;Description automatically generated">
            <a:extLst>
              <a:ext uri="{FF2B5EF4-FFF2-40B4-BE49-F238E27FC236}">
                <a16:creationId xmlns:a16="http://schemas.microsoft.com/office/drawing/2014/main" id="{1FBE3862-E6CF-43A2-9839-B1A1906738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0" y="3590184"/>
            <a:ext cx="2283587" cy="2524942"/>
          </a:xfrm>
          <a:prstGeom prst="rect">
            <a:avLst/>
          </a:prstGeom>
        </p:spPr>
      </p:pic>
      <p:pic>
        <p:nvPicPr>
          <p:cNvPr id="4" name="Picture 4" descr="A picture containing outdoor&#10;&#10;Description automatically generated">
            <a:extLst>
              <a:ext uri="{FF2B5EF4-FFF2-40B4-BE49-F238E27FC236}">
                <a16:creationId xmlns:a16="http://schemas.microsoft.com/office/drawing/2014/main" id="{AB1993F6-6A5E-43FE-85B7-E8EE2A06B0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3581" y="513822"/>
            <a:ext cx="3558673" cy="2658185"/>
          </a:xfrm>
          <a:prstGeom prst="rect">
            <a:avLst/>
          </a:prstGeom>
        </p:spPr>
      </p:pic>
      <p:sp>
        <p:nvSpPr>
          <p:cNvPr id="7" name="Title 1"/>
          <p:cNvSpPr txBox="1">
            <a:spLocks/>
          </p:cNvSpPr>
          <p:nvPr/>
        </p:nvSpPr>
        <p:spPr>
          <a:xfrm>
            <a:off x="180361" y="461489"/>
            <a:ext cx="4792334" cy="1066800"/>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4400" b="1" dirty="0">
                <a:latin typeface="Arial" panose="020B0604020202020204" pitchFamily="34" charset="0"/>
                <a:cs typeface="Arial" panose="020B0604020202020204" pitchFamily="34" charset="0"/>
              </a:rPr>
              <a:t>Free Art Friday</a:t>
            </a:r>
          </a:p>
        </p:txBody>
      </p:sp>
      <p:pic>
        <p:nvPicPr>
          <p:cNvPr id="8" name="Picture 2" descr="No photo description available.">
            <a:extLst>
              <a:ext uri="{FF2B5EF4-FFF2-40B4-BE49-F238E27FC236}">
                <a16:creationId xmlns:a16="http://schemas.microsoft.com/office/drawing/2014/main" id="{1E562938-E6E7-4FE3-BD1C-70445ADDDFC7}"/>
              </a:ext>
            </a:extLst>
          </p:cNvPr>
          <p:cNvPicPr>
            <a:picLocks noGrp="1" noChangeAspect="1" noChangeArrowheads="1"/>
          </p:cNvPicPr>
          <p:nvPr>
            <p:ph idx="1"/>
          </p:nvPr>
        </p:nvPicPr>
        <p:blipFill rotWithShape="1">
          <a:blip r:embed="rId7" cstate="screen">
            <a:extLst>
              <a:ext uri="{28A0092B-C50C-407E-A947-70E740481C1C}">
                <a14:useLocalDpi xmlns:a14="http://schemas.microsoft.com/office/drawing/2010/main"/>
              </a:ext>
            </a:extLst>
          </a:blip>
          <a:srcRect/>
          <a:stretch/>
        </p:blipFill>
        <p:spPr bwMode="auto">
          <a:xfrm>
            <a:off x="3937945" y="4267741"/>
            <a:ext cx="1900142" cy="24462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May be an image of 2 people">
            <a:extLst>
              <a:ext uri="{FF2B5EF4-FFF2-40B4-BE49-F238E27FC236}">
                <a16:creationId xmlns:a16="http://schemas.microsoft.com/office/drawing/2014/main" id="{4BC71B7C-15C7-42B0-A373-901B7A406FC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4985" y="4237186"/>
            <a:ext cx="1860755" cy="24871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No photo description available.">
            <a:extLst>
              <a:ext uri="{FF2B5EF4-FFF2-40B4-BE49-F238E27FC236}">
                <a16:creationId xmlns:a16="http://schemas.microsoft.com/office/drawing/2014/main" id="{E0EFE96F-B991-435B-9611-E3BAE41BBE7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141212" y="4247537"/>
            <a:ext cx="1644328" cy="246649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122566" y="1909872"/>
            <a:ext cx="4909572" cy="1289495"/>
          </a:xfrm>
          <a:prstGeom prst="rect">
            <a:avLst/>
          </a:prstGeom>
          <a:solidFill>
            <a:srgbClr val="9DC3E6"/>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2400" b="1" dirty="0">
                <a:latin typeface="Arial" panose="020B0604020202020204" pitchFamily="34" charset="0"/>
                <a:cs typeface="Arial" panose="020B0604020202020204" pitchFamily="34" charset="0"/>
              </a:rPr>
              <a:t>Look at the pictures – </a:t>
            </a:r>
          </a:p>
          <a:p>
            <a:pPr>
              <a:lnSpc>
                <a:spcPct val="100000"/>
              </a:lnSpc>
            </a:pPr>
            <a:r>
              <a:rPr lang="en-GB" sz="2400" b="1" dirty="0">
                <a:latin typeface="Arial" panose="020B0604020202020204" pitchFamily="34" charset="0"/>
                <a:cs typeface="Arial" panose="020B0604020202020204" pitchFamily="34" charset="0"/>
              </a:rPr>
              <a:t>what do you think </a:t>
            </a:r>
          </a:p>
          <a:p>
            <a:pPr>
              <a:lnSpc>
                <a:spcPct val="100000"/>
              </a:lnSpc>
            </a:pPr>
            <a:r>
              <a:rPr lang="en-GB" sz="2400" b="1" dirty="0">
                <a:latin typeface="Arial" panose="020B0604020202020204" pitchFamily="34" charset="0"/>
                <a:cs typeface="Arial" panose="020B0604020202020204" pitchFamily="34" charset="0"/>
              </a:rPr>
              <a:t>Free Art Friday is?</a:t>
            </a:r>
          </a:p>
        </p:txBody>
      </p:sp>
    </p:spTree>
    <p:extLst>
      <p:ext uri="{BB962C8B-B14F-4D97-AF65-F5344CB8AC3E}">
        <p14:creationId xmlns:p14="http://schemas.microsoft.com/office/powerpoint/2010/main" val="26537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357E164E-900C-4FA0-8850-44A7B990CA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2002" y="291904"/>
            <a:ext cx="2369637" cy="3137096"/>
          </a:xfrm>
          <a:prstGeom prst="rect">
            <a:avLst/>
          </a:prstGeom>
        </p:spPr>
      </p:pic>
      <p:pic>
        <p:nvPicPr>
          <p:cNvPr id="13" name="Picture 12"/>
          <p:cNvPicPr>
            <a:picLocks noChangeAspect="1"/>
          </p:cNvPicPr>
          <p:nvPr/>
        </p:nvPicPr>
        <p:blipFill>
          <a:blip r:embed="rId4"/>
          <a:stretch>
            <a:fillRect/>
          </a:stretch>
        </p:blipFill>
        <p:spPr>
          <a:xfrm>
            <a:off x="9510943" y="2619802"/>
            <a:ext cx="2501181" cy="1873472"/>
          </a:xfrm>
          <a:prstGeom prst="rect">
            <a:avLst/>
          </a:prstGeom>
        </p:spPr>
      </p:pic>
      <p:pic>
        <p:nvPicPr>
          <p:cNvPr id="12" name="Picture 4" descr="My Dog Sighs | Forever Verdigris (2016) | Available for Sale | Artsy">
            <a:extLst>
              <a:ext uri="{FF2B5EF4-FFF2-40B4-BE49-F238E27FC236}">
                <a16:creationId xmlns:a16="http://schemas.microsoft.com/office/drawing/2014/main" id="{953D2AB1-6535-4409-921D-7C534AC98D6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866236" y="296166"/>
            <a:ext cx="4844886" cy="20628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D049195-AC42-4310-A946-CE561BD505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29370" y="291904"/>
            <a:ext cx="1982753" cy="1982753"/>
          </a:xfrm>
          <a:prstGeom prst="rect">
            <a:avLst/>
          </a:prstGeom>
        </p:spPr>
      </p:pic>
      <p:pic>
        <p:nvPicPr>
          <p:cNvPr id="15" name="Picture 6" descr="Street Artist Turns Discarded Food Cans into Expressive Characters">
            <a:extLst>
              <a:ext uri="{FF2B5EF4-FFF2-40B4-BE49-F238E27FC236}">
                <a16:creationId xmlns:a16="http://schemas.microsoft.com/office/drawing/2014/main" id="{145C3070-FFB8-4178-8028-BDA521E7C07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627683" y="2619802"/>
            <a:ext cx="1617071" cy="18883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Lot 600 - My Dog Sighs (British) 'Looking Forward'">
            <a:extLst>
              <a:ext uri="{FF2B5EF4-FFF2-40B4-BE49-F238E27FC236}">
                <a16:creationId xmlns:a16="http://schemas.microsoft.com/office/drawing/2014/main" id="{522B8462-6D64-4AAF-9A28-EBC7810DAAA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58596" y="4197070"/>
            <a:ext cx="4987424" cy="2369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8B0BFDC-2015-4A18-A4C9-D989E800C47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864288" y="291904"/>
            <a:ext cx="1880926" cy="33417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text&#10;&#10;Description automatically generated">
            <a:extLst>
              <a:ext uri="{FF2B5EF4-FFF2-40B4-BE49-F238E27FC236}">
                <a16:creationId xmlns:a16="http://schemas.microsoft.com/office/drawing/2014/main" id="{1B9995BE-8D45-4FCC-AD5D-9B692F6B50A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281290" y="3649073"/>
            <a:ext cx="2211123" cy="2926095"/>
          </a:xfrm>
          <a:prstGeom prst="rect">
            <a:avLst/>
          </a:prstGeom>
        </p:spPr>
      </p:pic>
      <p:pic>
        <p:nvPicPr>
          <p:cNvPr id="1030" name="Picture 6">
            <a:extLst>
              <a:ext uri="{FF2B5EF4-FFF2-40B4-BE49-F238E27FC236}">
                <a16:creationId xmlns:a16="http://schemas.microsoft.com/office/drawing/2014/main" id="{1A161774-42C2-4D50-8362-C1D9FE07563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627683" y="4740952"/>
            <a:ext cx="4315335" cy="199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10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 picture containing indoor&#10;&#10;Description automatically generated">
            <a:extLst>
              <a:ext uri="{FF2B5EF4-FFF2-40B4-BE49-F238E27FC236}">
                <a16:creationId xmlns:a16="http://schemas.microsoft.com/office/drawing/2014/main" id="{CE789100-568D-4A0E-984C-8B2776C9D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383" y="130411"/>
            <a:ext cx="2569854" cy="3427590"/>
          </a:xfrm>
          <a:prstGeom prst="rect">
            <a:avLst/>
          </a:prstGeom>
        </p:spPr>
      </p:pic>
      <p:sp>
        <p:nvSpPr>
          <p:cNvPr id="7" name="Title 1"/>
          <p:cNvSpPr txBox="1">
            <a:spLocks/>
          </p:cNvSpPr>
          <p:nvPr/>
        </p:nvSpPr>
        <p:spPr>
          <a:xfrm>
            <a:off x="3572397" y="157315"/>
            <a:ext cx="5358243" cy="1164805"/>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Arial" panose="020B0604020202020204" pitchFamily="34" charset="0"/>
                <a:cs typeface="Arial" panose="020B0604020202020204" pitchFamily="34" charset="0"/>
              </a:rPr>
              <a:t>‘Inside’</a:t>
            </a:r>
          </a:p>
        </p:txBody>
      </p:sp>
      <p:sp>
        <p:nvSpPr>
          <p:cNvPr id="9" name="Title 1">
            <a:extLst>
              <a:ext uri="{FF2B5EF4-FFF2-40B4-BE49-F238E27FC236}">
                <a16:creationId xmlns:a16="http://schemas.microsoft.com/office/drawing/2014/main" id="{A0EB9F95-D760-4857-BB60-51E27EE884D1}"/>
              </a:ext>
            </a:extLst>
          </p:cNvPr>
          <p:cNvSpPr txBox="1">
            <a:spLocks/>
          </p:cNvSpPr>
          <p:nvPr/>
        </p:nvSpPr>
        <p:spPr>
          <a:xfrm>
            <a:off x="276224" y="4866270"/>
            <a:ext cx="3128579" cy="173924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2400" b="1" dirty="0">
                <a:latin typeface="Arial" panose="020B0604020202020204" pitchFamily="34" charset="0"/>
                <a:cs typeface="Arial" panose="020B0604020202020204" pitchFamily="34" charset="0"/>
              </a:rPr>
              <a:t>What is an immersive street art installation?</a:t>
            </a:r>
          </a:p>
        </p:txBody>
      </p:sp>
      <p:pic>
        <p:nvPicPr>
          <p:cNvPr id="11" name="Picture 10" descr="A picture containing text&#10;&#10;Description automatically generated">
            <a:extLst>
              <a:ext uri="{FF2B5EF4-FFF2-40B4-BE49-F238E27FC236}">
                <a16:creationId xmlns:a16="http://schemas.microsoft.com/office/drawing/2014/main" id="{01384B5F-E378-43B3-BF2B-0679C783DE6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6224" y="182663"/>
            <a:ext cx="3022768" cy="4538585"/>
          </a:xfrm>
          <a:prstGeom prst="rect">
            <a:avLst/>
          </a:prstGeom>
        </p:spPr>
      </p:pic>
      <p:pic>
        <p:nvPicPr>
          <p:cNvPr id="13" name="Picture 12" descr="A picture containing stone&#10;&#10;Description automatically generated">
            <a:extLst>
              <a:ext uri="{FF2B5EF4-FFF2-40B4-BE49-F238E27FC236}">
                <a16:creationId xmlns:a16="http://schemas.microsoft.com/office/drawing/2014/main" id="{13F59D43-77B5-405A-A80A-AB8A53163E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419784" y="1690687"/>
            <a:ext cx="1867314" cy="1867314"/>
          </a:xfrm>
          <a:prstGeom prst="rect">
            <a:avLst/>
          </a:prstGeom>
        </p:spPr>
      </p:pic>
      <p:pic>
        <p:nvPicPr>
          <p:cNvPr id="18" name="Content Placeholder 17" descr="A picture containing indoor, floor, colorful&#10;&#10;Description automatically generated">
            <a:extLst>
              <a:ext uri="{FF2B5EF4-FFF2-40B4-BE49-F238E27FC236}">
                <a16:creationId xmlns:a16="http://schemas.microsoft.com/office/drawing/2014/main" id="{68296CAD-ACDA-445F-97FD-0CEC84AAC296}"/>
              </a:ext>
            </a:extLst>
          </p:cNvPr>
          <p:cNvPicPr>
            <a:picLocks noGrp="1" noChangeAspect="1"/>
          </p:cNvPicPr>
          <p:nvPr>
            <p:ph sz="half" idx="1"/>
          </p:nvPr>
        </p:nvPicPr>
        <p:blipFill>
          <a:blip r:embed="rId6">
            <a:extLst>
              <a:ext uri="{28A0092B-C50C-407E-A947-70E740481C1C}">
                <a14:useLocalDpi xmlns:a14="http://schemas.microsoft.com/office/drawing/2010/main"/>
              </a:ext>
            </a:extLst>
          </a:blip>
          <a:stretch>
            <a:fillRect/>
          </a:stretch>
        </p:blipFill>
        <p:spPr>
          <a:xfrm>
            <a:off x="3616900" y="1665541"/>
            <a:ext cx="3658599" cy="4878133"/>
          </a:xfrm>
        </p:spPr>
      </p:pic>
      <p:pic>
        <p:nvPicPr>
          <p:cNvPr id="20" name="Picture 19" descr="A bird in a warehouse&#10;&#10;Description automatically generated with low confidence">
            <a:extLst>
              <a:ext uri="{FF2B5EF4-FFF2-40B4-BE49-F238E27FC236}">
                <a16:creationId xmlns:a16="http://schemas.microsoft.com/office/drawing/2014/main" id="{9A29B2FA-A32E-4E7D-A8B9-C85FE3A4BB4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593406" y="3705690"/>
            <a:ext cx="4322369" cy="2878765"/>
          </a:xfrm>
          <a:prstGeom prst="rect">
            <a:avLst/>
          </a:prstGeom>
        </p:spPr>
      </p:pic>
    </p:spTree>
    <p:extLst>
      <p:ext uri="{BB962C8B-B14F-4D97-AF65-F5344CB8AC3E}">
        <p14:creationId xmlns:p14="http://schemas.microsoft.com/office/powerpoint/2010/main" val="242032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4EF2A44-DE99-4489-A097-69A68DB167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976" y="4332965"/>
            <a:ext cx="3571031" cy="2380687"/>
          </a:xfrm>
          <a:prstGeom prst="rect">
            <a:avLst/>
          </a:prstGeom>
        </p:spPr>
      </p:pic>
      <p:pic>
        <p:nvPicPr>
          <p:cNvPr id="10" name="Picture 9">
            <a:extLst>
              <a:ext uri="{FF2B5EF4-FFF2-40B4-BE49-F238E27FC236}">
                <a16:creationId xmlns:a16="http://schemas.microsoft.com/office/drawing/2014/main" id="{18C6FD55-4FB5-4BFB-B3D0-FEAD6E8B7C1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44822" y="3519745"/>
            <a:ext cx="2333654" cy="3111538"/>
          </a:xfrm>
          <a:prstGeom prst="rect">
            <a:avLst/>
          </a:prstGeom>
        </p:spPr>
      </p:pic>
      <p:pic>
        <p:nvPicPr>
          <p:cNvPr id="13" name="Picture 12" descr="A picture containing indoor&#10;&#10;Description automatically generated">
            <a:extLst>
              <a:ext uri="{FF2B5EF4-FFF2-40B4-BE49-F238E27FC236}">
                <a16:creationId xmlns:a16="http://schemas.microsoft.com/office/drawing/2014/main" id="{4C3B60E5-7791-41D1-8C5A-9383566646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3722175" y="3885469"/>
            <a:ext cx="3152057" cy="2364042"/>
          </a:xfrm>
          <a:prstGeom prst="rect">
            <a:avLst/>
          </a:prstGeom>
        </p:spPr>
      </p:pic>
      <p:pic>
        <p:nvPicPr>
          <p:cNvPr id="15" name="Picture 14" descr="A face carved into a cement wall&#10;&#10;Description automatically generated with medium confidence">
            <a:extLst>
              <a:ext uri="{FF2B5EF4-FFF2-40B4-BE49-F238E27FC236}">
                <a16:creationId xmlns:a16="http://schemas.microsoft.com/office/drawing/2014/main" id="{43DF0A4E-7E62-4BC3-8FFA-6C97118D4E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415650" y="3463391"/>
            <a:ext cx="2415108" cy="3220144"/>
          </a:xfrm>
          <a:prstGeom prst="rect">
            <a:avLst/>
          </a:prstGeom>
        </p:spPr>
      </p:pic>
      <p:pic>
        <p:nvPicPr>
          <p:cNvPr id="17" name="Picture 16" descr="A picture containing indoor&#10;&#10;Description automatically generated">
            <a:extLst>
              <a:ext uri="{FF2B5EF4-FFF2-40B4-BE49-F238E27FC236}">
                <a16:creationId xmlns:a16="http://schemas.microsoft.com/office/drawing/2014/main" id="{DD1677E0-724E-4EFB-B94E-56ABDA41DF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95772" y="226718"/>
            <a:ext cx="2115963" cy="2821283"/>
          </a:xfrm>
          <a:prstGeom prst="rect">
            <a:avLst/>
          </a:prstGeom>
        </p:spPr>
      </p:pic>
      <p:pic>
        <p:nvPicPr>
          <p:cNvPr id="19" name="Picture 18" descr="A group of statues on a table&#10;&#10;Description automatically generated with low confidence">
            <a:extLst>
              <a:ext uri="{FF2B5EF4-FFF2-40B4-BE49-F238E27FC236}">
                <a16:creationId xmlns:a16="http://schemas.microsoft.com/office/drawing/2014/main" id="{5E791D1B-3337-4E59-90CD-13169E54597E}"/>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6047" y="390910"/>
            <a:ext cx="2463569" cy="3698966"/>
          </a:xfrm>
          <a:prstGeom prst="rect">
            <a:avLst/>
          </a:prstGeom>
        </p:spPr>
      </p:pic>
      <p:pic>
        <p:nvPicPr>
          <p:cNvPr id="21" name="Picture 20" descr="A picture containing text, old, several&#10;&#10;Description automatically generated">
            <a:extLst>
              <a:ext uri="{FF2B5EF4-FFF2-40B4-BE49-F238E27FC236}">
                <a16:creationId xmlns:a16="http://schemas.microsoft.com/office/drawing/2014/main" id="{1F6B03F6-4A31-4D75-8F97-A7DA479F6B8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431878" y="168660"/>
            <a:ext cx="4236060" cy="2821283"/>
          </a:xfrm>
          <a:prstGeom prst="rect">
            <a:avLst/>
          </a:prstGeom>
        </p:spPr>
      </p:pic>
      <p:pic>
        <p:nvPicPr>
          <p:cNvPr id="3" name="Picture 2" descr="A picture containing stone&#10;&#10;Description automatically generated">
            <a:extLst>
              <a:ext uri="{FF2B5EF4-FFF2-40B4-BE49-F238E27FC236}">
                <a16:creationId xmlns:a16="http://schemas.microsoft.com/office/drawing/2014/main" id="{E9B51C77-AD3F-4A72-92B4-F7697971341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992933" y="174465"/>
            <a:ext cx="1915691" cy="2873536"/>
          </a:xfrm>
          <a:prstGeom prst="rect">
            <a:avLst/>
          </a:prstGeom>
        </p:spPr>
      </p:pic>
    </p:spTree>
    <p:extLst>
      <p:ext uri="{BB962C8B-B14F-4D97-AF65-F5344CB8AC3E}">
        <p14:creationId xmlns:p14="http://schemas.microsoft.com/office/powerpoint/2010/main" val="111626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507782"/>
            <a:ext cx="10537371" cy="1231106"/>
          </a:xfrm>
          <a:prstGeom prst="rect">
            <a:avLst/>
          </a:prstGeom>
          <a:noFill/>
        </p:spPr>
        <p:txBody>
          <a:bodyPr wrap="square" rtlCol="0">
            <a:spAutoFit/>
          </a:bodyPr>
          <a:lstStyle/>
          <a:p>
            <a:pPr algn="ctr"/>
            <a:r>
              <a:rPr lang="en-GB" sz="2800" b="1" dirty="0"/>
              <a:t>While watching My Dog Sighs taking you round the kitchen create a spider diagram of words and items that come to mind for the creature</a:t>
            </a:r>
          </a:p>
          <a:p>
            <a:pPr algn="ctr"/>
            <a:endParaRPr lang="en-GB" dirty="0"/>
          </a:p>
        </p:txBody>
      </p:sp>
      <p:sp>
        <p:nvSpPr>
          <p:cNvPr id="9" name="Title 1"/>
          <p:cNvSpPr txBox="1">
            <a:spLocks/>
          </p:cNvSpPr>
          <p:nvPr/>
        </p:nvSpPr>
        <p:spPr>
          <a:xfrm>
            <a:off x="571500" y="137265"/>
            <a:ext cx="10940142" cy="1164805"/>
          </a:xfrm>
          <a:prstGeom prst="rect">
            <a:avLst/>
          </a:prstGeom>
          <a:solidFill>
            <a:schemeClr val="accent1">
              <a:lumMod val="60000"/>
              <a:lumOff val="40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Arial" panose="020B0604020202020204" pitchFamily="34" charset="0"/>
                <a:cs typeface="Arial" panose="020B0604020202020204" pitchFamily="34" charset="0"/>
              </a:rPr>
              <a:t>Activity 1: plan a piece of installation art – a creature that inhabits the room</a:t>
            </a:r>
          </a:p>
        </p:txBody>
      </p:sp>
      <p:graphicFrame>
        <p:nvGraphicFramePr>
          <p:cNvPr id="3" name="Diagram 2">
            <a:extLst>
              <a:ext uri="{FF2B5EF4-FFF2-40B4-BE49-F238E27FC236}">
                <a16:creationId xmlns:a16="http://schemas.microsoft.com/office/drawing/2014/main" id="{81FE13A0-83A4-4E59-BB64-6B86DFBE101F}"/>
              </a:ext>
            </a:extLst>
          </p:cNvPr>
          <p:cNvGraphicFramePr/>
          <p:nvPr>
            <p:extLst>
              <p:ext uri="{D42A27DB-BD31-4B8C-83A1-F6EECF244321}">
                <p14:modId xmlns:p14="http://schemas.microsoft.com/office/powerpoint/2010/main" val="2223810553"/>
              </p:ext>
            </p:extLst>
          </p:nvPr>
        </p:nvGraphicFramePr>
        <p:xfrm>
          <a:off x="3255164" y="2931885"/>
          <a:ext cx="4959922" cy="3206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a:extLst>
              <a:ext uri="{FF2B5EF4-FFF2-40B4-BE49-F238E27FC236}">
                <a16:creationId xmlns:a16="http://schemas.microsoft.com/office/drawing/2014/main" id="{51981649-2D32-41FF-A665-578FCF42C7E9}"/>
              </a:ext>
            </a:extLst>
          </p:cNvPr>
          <p:cNvCxnSpPr/>
          <p:nvPr/>
        </p:nvCxnSpPr>
        <p:spPr>
          <a:xfrm flipH="1" flipV="1">
            <a:off x="4064000" y="3302002"/>
            <a:ext cx="261257" cy="595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3BC122-DC41-46FE-95CC-C1A05ECB13E2}"/>
              </a:ext>
            </a:extLst>
          </p:cNvPr>
          <p:cNvCxnSpPr>
            <a:cxnSpLocks/>
          </p:cNvCxnSpPr>
          <p:nvPr/>
        </p:nvCxnSpPr>
        <p:spPr>
          <a:xfrm flipH="1" flipV="1">
            <a:off x="3429334" y="3839029"/>
            <a:ext cx="765294" cy="297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579567-0A1C-4BEA-8DEE-BC2A352640DD}"/>
              </a:ext>
            </a:extLst>
          </p:cNvPr>
          <p:cNvCxnSpPr>
            <a:cxnSpLocks/>
          </p:cNvCxnSpPr>
          <p:nvPr/>
        </p:nvCxnSpPr>
        <p:spPr>
          <a:xfrm flipH="1">
            <a:off x="3364019" y="4596120"/>
            <a:ext cx="895923" cy="499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087C48-40D9-4226-8752-B299FEE54CC5}"/>
              </a:ext>
            </a:extLst>
          </p:cNvPr>
          <p:cNvCxnSpPr>
            <a:cxnSpLocks/>
          </p:cNvCxnSpPr>
          <p:nvPr/>
        </p:nvCxnSpPr>
        <p:spPr>
          <a:xfrm flipH="1">
            <a:off x="7293929" y="3831771"/>
            <a:ext cx="447961" cy="2015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A0755F-8156-462E-BFE2-0E29403D7E5D}"/>
              </a:ext>
            </a:extLst>
          </p:cNvPr>
          <p:cNvCxnSpPr>
            <a:cxnSpLocks/>
          </p:cNvCxnSpPr>
          <p:nvPr/>
        </p:nvCxnSpPr>
        <p:spPr>
          <a:xfrm flipH="1" flipV="1">
            <a:off x="7359243" y="4399241"/>
            <a:ext cx="765294" cy="297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B93254-ED66-4DA6-BFEC-200D6A775760}"/>
              </a:ext>
            </a:extLst>
          </p:cNvPr>
          <p:cNvCxnSpPr/>
          <p:nvPr/>
        </p:nvCxnSpPr>
        <p:spPr>
          <a:xfrm flipH="1" flipV="1">
            <a:off x="7097986" y="4715594"/>
            <a:ext cx="261257" cy="595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D60E54-AEFE-49F1-87A9-467ECA927E74}"/>
              </a:ext>
            </a:extLst>
          </p:cNvPr>
          <p:cNvCxnSpPr>
            <a:cxnSpLocks/>
          </p:cNvCxnSpPr>
          <p:nvPr/>
        </p:nvCxnSpPr>
        <p:spPr>
          <a:xfrm flipH="1">
            <a:off x="5812968" y="2738888"/>
            <a:ext cx="895923" cy="4991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3D02493-B5DB-4487-8FE5-EA750BB4B2A7}"/>
              </a:ext>
            </a:extLst>
          </p:cNvPr>
          <p:cNvCxnSpPr>
            <a:cxnSpLocks/>
          </p:cNvCxnSpPr>
          <p:nvPr/>
        </p:nvCxnSpPr>
        <p:spPr>
          <a:xfrm flipH="1">
            <a:off x="3683927" y="5720012"/>
            <a:ext cx="848747" cy="80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ED7CE5E-47E2-4A09-9C63-AA9C49BA1C09}"/>
              </a:ext>
            </a:extLst>
          </p:cNvPr>
          <p:cNvCxnSpPr>
            <a:cxnSpLocks/>
          </p:cNvCxnSpPr>
          <p:nvPr/>
        </p:nvCxnSpPr>
        <p:spPr>
          <a:xfrm flipH="1" flipV="1">
            <a:off x="5015186" y="2761445"/>
            <a:ext cx="435927" cy="475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09DA69-3A47-499F-B2F9-9DC964D34563}"/>
              </a:ext>
            </a:extLst>
          </p:cNvPr>
          <p:cNvCxnSpPr/>
          <p:nvPr/>
        </p:nvCxnSpPr>
        <p:spPr>
          <a:xfrm flipH="1" flipV="1">
            <a:off x="5189856" y="5840789"/>
            <a:ext cx="261257" cy="595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963CAFA-4E03-46C6-B7AE-B246C295BE38}"/>
              </a:ext>
            </a:extLst>
          </p:cNvPr>
          <p:cNvCxnSpPr>
            <a:cxnSpLocks/>
          </p:cNvCxnSpPr>
          <p:nvPr/>
        </p:nvCxnSpPr>
        <p:spPr>
          <a:xfrm flipH="1" flipV="1">
            <a:off x="6401300" y="5720012"/>
            <a:ext cx="538343" cy="7158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06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3AE7-B3B6-46EE-ADF8-486EA934EE1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5E49D81-B4C9-44F7-80A0-07CC1A45F0A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8172DAC-A384-48D6-86BC-6FA6C041A1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81643"/>
            <a:ext cx="13575948" cy="6694714"/>
          </a:xfrm>
          <a:prstGeom prst="rect">
            <a:avLst/>
          </a:prstGeom>
        </p:spPr>
      </p:pic>
      <p:sp>
        <p:nvSpPr>
          <p:cNvPr id="6" name="Title 1">
            <a:extLst>
              <a:ext uri="{FF2B5EF4-FFF2-40B4-BE49-F238E27FC236}">
                <a16:creationId xmlns:a16="http://schemas.microsoft.com/office/drawing/2014/main" id="{813F249C-4737-4F67-8D38-14EEAED6C192}"/>
              </a:ext>
            </a:extLst>
          </p:cNvPr>
          <p:cNvSpPr txBox="1">
            <a:spLocks/>
          </p:cNvSpPr>
          <p:nvPr/>
        </p:nvSpPr>
        <p:spPr>
          <a:xfrm>
            <a:off x="9519557" y="4973527"/>
            <a:ext cx="2256801" cy="1164805"/>
          </a:xfrm>
          <a:prstGeom prst="rect">
            <a:avLst/>
          </a:prstGeom>
          <a:solidFill>
            <a:schemeClr val="accent1">
              <a:lumMod val="60000"/>
              <a:lumOff val="4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effectLst>
                  <a:outerShdw blurRad="38100" dist="38100" dir="2700000" algn="tl">
                    <a:srgbClr val="000000">
                      <a:alpha val="43137"/>
                    </a:srgbClr>
                  </a:outerShdw>
                </a:effectLst>
                <a:hlinkClick r:id="rId4"/>
              </a:rPr>
              <a:t>Link to walkthrough video</a:t>
            </a:r>
            <a:endParaRPr lang="en-GB"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0262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itle 1"/>
          <p:cNvSpPr txBox="1">
            <a:spLocks/>
          </p:cNvSpPr>
          <p:nvPr/>
        </p:nvSpPr>
        <p:spPr>
          <a:xfrm>
            <a:off x="384028" y="222221"/>
            <a:ext cx="11455046" cy="1164805"/>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latin typeface="Arial" panose="020B0604020202020204" pitchFamily="34" charset="0"/>
                <a:cs typeface="Arial" panose="020B0604020202020204" pitchFamily="34" charset="0"/>
              </a:rPr>
              <a:t>Design a creature as an art installation</a:t>
            </a:r>
          </a:p>
        </p:txBody>
      </p:sp>
      <p:sp>
        <p:nvSpPr>
          <p:cNvPr id="4" name="Content Placeholder 3">
            <a:extLst>
              <a:ext uri="{FF2B5EF4-FFF2-40B4-BE49-F238E27FC236}">
                <a16:creationId xmlns:a16="http://schemas.microsoft.com/office/drawing/2014/main" id="{CDCC4C5A-3942-4C57-AFF7-B2172EE1660B}"/>
              </a:ext>
            </a:extLst>
          </p:cNvPr>
          <p:cNvSpPr>
            <a:spLocks noGrp="1"/>
          </p:cNvSpPr>
          <p:nvPr>
            <p:ph idx="1"/>
          </p:nvPr>
        </p:nvSpPr>
        <p:spPr/>
        <p:txBody>
          <a:bodyPr/>
          <a:lstStyle/>
          <a:p>
            <a:pPr marL="0" indent="0">
              <a:buNone/>
            </a:pPr>
            <a:r>
              <a:rPr lang="en-GB" b="1" dirty="0">
                <a:solidFill>
                  <a:schemeClr val="bg1"/>
                </a:solidFill>
              </a:rPr>
              <a:t>                       [Photo of the room MDS took them through.]</a:t>
            </a:r>
          </a:p>
        </p:txBody>
      </p:sp>
      <p:sp>
        <p:nvSpPr>
          <p:cNvPr id="6" name="Title 1">
            <a:extLst>
              <a:ext uri="{FF2B5EF4-FFF2-40B4-BE49-F238E27FC236}">
                <a16:creationId xmlns:a16="http://schemas.microsoft.com/office/drawing/2014/main" id="{B7B2E889-96FC-412A-B9F9-ECF68DA51CEF}"/>
              </a:ext>
            </a:extLst>
          </p:cNvPr>
          <p:cNvSpPr txBox="1">
            <a:spLocks/>
          </p:cNvSpPr>
          <p:nvPr/>
        </p:nvSpPr>
        <p:spPr>
          <a:xfrm>
            <a:off x="384029" y="1554888"/>
            <a:ext cx="11455046" cy="1300002"/>
          </a:xfrm>
          <a:prstGeom prst="rect">
            <a:avLst/>
          </a:prstGeom>
          <a:solidFill>
            <a:schemeClr val="accent1">
              <a:lumMod val="60000"/>
              <a:lumOff val="4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ct val="0"/>
              </a:spcBef>
              <a:buFont typeface="Arial" panose="020B0604020202020204" pitchFamily="34" charset="0"/>
              <a:buNone/>
              <a:defRPr sz="44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latin typeface="Arial" panose="020B0604020202020204" pitchFamily="34" charset="0"/>
                <a:cs typeface="Arial" panose="020B0604020202020204" pitchFamily="34" charset="0"/>
              </a:rPr>
              <a:t>Design a creature as an art installation that lives in the derelict kitchen</a:t>
            </a:r>
          </a:p>
          <a:p>
            <a:pPr algn="ctr"/>
            <a:r>
              <a:rPr lang="en-GB" sz="2000" dirty="0">
                <a:latin typeface="Arial" panose="020B0604020202020204" pitchFamily="34" charset="0"/>
                <a:cs typeface="Arial" panose="020B0604020202020204" pitchFamily="34" charset="0"/>
              </a:rPr>
              <a:t>How will it reflect the atmosphere?</a:t>
            </a:r>
          </a:p>
          <a:p>
            <a:pPr algn="ctr"/>
            <a:r>
              <a:rPr lang="en-GB" sz="2000" dirty="0">
                <a:latin typeface="Arial" panose="020B0604020202020204" pitchFamily="34" charset="0"/>
                <a:cs typeface="Arial" panose="020B0604020202020204" pitchFamily="34" charset="0"/>
              </a:rPr>
              <a:t>Add notes about colour, texture, sounds etc of your piece of installation art</a:t>
            </a:r>
          </a:p>
        </p:txBody>
      </p:sp>
      <p:pic>
        <p:nvPicPr>
          <p:cNvPr id="7" name="Picture 6">
            <a:extLst>
              <a:ext uri="{FF2B5EF4-FFF2-40B4-BE49-F238E27FC236}">
                <a16:creationId xmlns:a16="http://schemas.microsoft.com/office/drawing/2014/main" id="{CF8B89E2-FB62-49F1-B6FB-CF7E5C70C6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4028" y="3158552"/>
            <a:ext cx="5254772" cy="3018411"/>
          </a:xfrm>
          <a:prstGeom prst="rect">
            <a:avLst/>
          </a:prstGeom>
        </p:spPr>
      </p:pic>
      <p:pic>
        <p:nvPicPr>
          <p:cNvPr id="9" name="Picture 8">
            <a:extLst>
              <a:ext uri="{FF2B5EF4-FFF2-40B4-BE49-F238E27FC236}">
                <a16:creationId xmlns:a16="http://schemas.microsoft.com/office/drawing/2014/main" id="{7217397B-AA55-425C-935E-F53D1F7552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99119" y="3158553"/>
            <a:ext cx="6101936" cy="2990702"/>
          </a:xfrm>
          <a:prstGeom prst="rect">
            <a:avLst/>
          </a:prstGeom>
        </p:spPr>
      </p:pic>
    </p:spTree>
    <p:extLst>
      <p:ext uri="{BB962C8B-B14F-4D97-AF65-F5344CB8AC3E}">
        <p14:creationId xmlns:p14="http://schemas.microsoft.com/office/powerpoint/2010/main" val="1067156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19573</TotalTime>
  <Words>2413</Words>
  <Application>Microsoft Macintosh PowerPoint</Application>
  <PresentationFormat>Widescreen</PresentationFormat>
  <Paragraphs>113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Gill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Warblington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Tony Stiles</cp:lastModifiedBy>
  <cp:revision>181</cp:revision>
  <cp:lastPrinted>2021-05-21T12:45:04Z</cp:lastPrinted>
  <dcterms:created xsi:type="dcterms:W3CDTF">2021-05-10T12:36:51Z</dcterms:created>
  <dcterms:modified xsi:type="dcterms:W3CDTF">2021-07-06T13:36:31Z</dcterms:modified>
</cp:coreProperties>
</file>