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257" r:id="rId6"/>
    <p:sldId id="259" r:id="rId7"/>
    <p:sldId id="260" r:id="rId8"/>
    <p:sldId id="261" r:id="rId9"/>
    <p:sldId id="274" r:id="rId10"/>
    <p:sldId id="266" r:id="rId11"/>
    <p:sldId id="276" r:id="rId12"/>
    <p:sldId id="278" r:id="rId13"/>
    <p:sldId id="277" r:id="rId14"/>
    <p:sldId id="27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E2"/>
    <a:srgbClr val="EEF1E2"/>
    <a:srgbClr val="85D3F5"/>
    <a:srgbClr val="EFF0E2"/>
    <a:srgbClr val="E9EB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445" autoAdjust="0"/>
  </p:normalViewPr>
  <p:slideViewPr>
    <p:cSldViewPr snapToGrid="0">
      <p:cViewPr varScale="1">
        <p:scale>
          <a:sx n="47" d="100"/>
          <a:sy n="47" d="100"/>
        </p:scale>
        <p:origin x="1416" y="40"/>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4" name="Slide Image Placeholder 3"/>
          <p:cNvSpPr>
            <a:spLocks noGrp="1" noRot="1" noChangeAspect="1"/>
          </p:cNvSpPr>
          <p:nvPr>
            <p:ph type="sldImg" idx="2"/>
          </p:nvPr>
        </p:nvSpPr>
        <p:spPr>
          <a:xfrm>
            <a:off x="1014608" y="630237"/>
            <a:ext cx="4772417" cy="268448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3486171"/>
            <a:ext cx="5486400" cy="502759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E19E36-BD83-4977-B5CA-19EA3B361F7C}" type="slidenum">
              <a:rPr lang="en-GB" smtClean="0"/>
              <a:t>‹#›</a:t>
            </a:fld>
            <a:endParaRPr lang="en-GB"/>
          </a:p>
        </p:txBody>
      </p:sp>
      <p:pic>
        <p:nvPicPr>
          <p:cNvPr id="8" name="Picture 7" descr="White text on a black background&#10;&#10;Description automatically generated">
            <a:extLst>
              <a:ext uri="{FF2B5EF4-FFF2-40B4-BE49-F238E27FC236}">
                <a16:creationId xmlns:a16="http://schemas.microsoft.com/office/drawing/2014/main" id="{93CE1C61-B3BA-48BC-953B-FA091D4D945C}"/>
              </a:ext>
            </a:extLst>
          </p:cNvPr>
          <p:cNvPicPr/>
          <p:nvPr/>
        </p:nvPicPr>
        <p:blipFill>
          <a:blip r:embed="rId2">
            <a:extLst>
              <a:ext uri="{28A0092B-C50C-407E-A947-70E740481C1C}">
                <a14:useLocalDpi xmlns:a14="http://schemas.microsoft.com/office/drawing/2010/main" val="0"/>
              </a:ext>
            </a:extLst>
          </a:blip>
          <a:stretch>
            <a:fillRect/>
          </a:stretch>
        </p:blipFill>
        <p:spPr>
          <a:xfrm>
            <a:off x="299376" y="8684956"/>
            <a:ext cx="3428365" cy="580390"/>
          </a:xfrm>
          <a:prstGeom prst="rect">
            <a:avLst/>
          </a:prstGeom>
        </p:spPr>
      </p:pic>
      <p:pic>
        <p:nvPicPr>
          <p:cNvPr id="9" name="Picture 8" descr="Text&#10;&#10;Description automatically generated with low confidence">
            <a:extLst>
              <a:ext uri="{FF2B5EF4-FFF2-40B4-BE49-F238E27FC236}">
                <a16:creationId xmlns:a16="http://schemas.microsoft.com/office/drawing/2014/main" id="{C90969EB-AA54-4CC1-ABF5-CAFC8FC4F187}"/>
              </a:ext>
            </a:extLst>
          </p:cNvPr>
          <p:cNvPicPr/>
          <p:nvPr/>
        </p:nvPicPr>
        <p:blipFill>
          <a:blip r:embed="rId3">
            <a:extLst>
              <a:ext uri="{28A0092B-C50C-407E-A947-70E740481C1C}">
                <a14:useLocalDpi xmlns:a14="http://schemas.microsoft.com/office/drawing/2010/main" val="0"/>
              </a:ext>
            </a:extLst>
          </a:blip>
          <a:stretch>
            <a:fillRect/>
          </a:stretch>
        </p:blipFill>
        <p:spPr>
          <a:xfrm>
            <a:off x="299376" y="90230"/>
            <a:ext cx="3792220" cy="636905"/>
          </a:xfrm>
          <a:prstGeom prst="rect">
            <a:avLst/>
          </a:prstGeom>
        </p:spPr>
      </p:pic>
    </p:spTree>
    <p:extLst>
      <p:ext uri="{BB962C8B-B14F-4D97-AF65-F5344CB8AC3E}">
        <p14:creationId xmlns:p14="http://schemas.microsoft.com/office/powerpoint/2010/main" val="413626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E19E36-BD83-4977-B5CA-19EA3B361F7C}" type="slidenum">
              <a:rPr lang="en-GB" smtClean="0"/>
              <a:t>1</a:t>
            </a:fld>
            <a:endParaRPr lang="en-GB"/>
          </a:p>
        </p:txBody>
      </p:sp>
    </p:spTree>
    <p:extLst>
      <p:ext uri="{BB962C8B-B14F-4D97-AF65-F5344CB8AC3E}">
        <p14:creationId xmlns:p14="http://schemas.microsoft.com/office/powerpoint/2010/main" val="1767275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2</a:t>
            </a:r>
          </a:p>
          <a:p>
            <a:r>
              <a:rPr lang="en-GB" dirty="0"/>
              <a:t>Your task is to decorate these objects (crisp packet, can and bottle) on your worksheet (worksheet B) to make them into creatures, trying to think about the feelings you have chosen for them to look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Cut out eyes, nose and mouth. (You can either: A) take photos of the children, print them out and let them cut out eyes, nose and mouth – they could swap features with each other! B) get the to find faces from magazines to cut features out of. C) Use worksheet A to cut out their chosen features.)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then decorate the rest </a:t>
            </a:r>
            <a:r>
              <a:rPr lang="en-GB" sz="1800" dirty="0">
                <a:effectLst/>
                <a:latin typeface="Arial" panose="020B0604020202020204" pitchFamily="34" charset="0"/>
                <a:ea typeface="Calibri" panose="020F0502020204030204" pitchFamily="34" charset="0"/>
              </a:rPr>
              <a:t>of the creatures by adding whiskers, freckles, arms, legs, tails etc. Or you could make it look more like the original object by drawing a drink / food logo on the remainder of the outline.</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6E19E36-BD83-4977-B5CA-19EA3B361F7C}" type="slidenum">
              <a:rPr lang="en-GB" smtClean="0"/>
              <a:t>10</a:t>
            </a:fld>
            <a:endParaRPr lang="en-GB"/>
          </a:p>
        </p:txBody>
      </p:sp>
    </p:spTree>
    <p:extLst>
      <p:ext uri="{BB962C8B-B14F-4D97-AF65-F5344CB8AC3E}">
        <p14:creationId xmlns:p14="http://schemas.microsoft.com/office/powerpoint/2010/main" val="2100811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art event </a:t>
            </a:r>
            <a:r>
              <a:rPr lang="en-GB" sz="1200" i="1" dirty="0">
                <a:solidFill>
                  <a:srgbClr val="000000"/>
                </a:solidFill>
                <a:effectLst/>
                <a:latin typeface="Arial" panose="020B0604020202020204" pitchFamily="34" charset="0"/>
                <a:ea typeface="Calibri" panose="020F0502020204030204" pitchFamily="34" charset="0"/>
                <a:cs typeface="Arial" panose="020B0604020202020204" pitchFamily="34" charset="0"/>
              </a:rPr>
              <a:t>Inside </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that we learnt about earlier is taking place in Portsmouth from Friday 16</a:t>
            </a:r>
            <a:r>
              <a:rPr lang="en-GB" sz="12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July to Sunday 1</a:t>
            </a:r>
            <a:r>
              <a:rPr lang="en-GB" sz="1200"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st</a:t>
            </a:r>
            <a:r>
              <a:rPr lang="en-GB"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August 2021. If you’re interested in seeing more of the amazing art that My Dog Sighs has been doing, meet his Quiet Little Voices and more of his creatures made out of found objects you can find all the details on the back of the take away activity sheet.</a:t>
            </a:r>
            <a:endParaRPr lang="en-GB" sz="1200" dirty="0">
              <a:effectLst/>
              <a:latin typeface="Arial" panose="020B0604020202020204" pitchFamily="34" charset="0"/>
              <a:ea typeface="Calibri" panose="020F0502020204030204" pitchFamily="34" charset="0"/>
              <a:cs typeface="Arial" panose="020B0604020202020204" pitchFamily="34" charset="0"/>
            </a:endParaRP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Worksheet C can be photocopied double sided and cut in half for them to take home. They can continue to create their own creature on the outline of a cereal packet. Or they can find a box at home and make it into their creature.</a:t>
            </a:r>
          </a:p>
        </p:txBody>
      </p:sp>
      <p:sp>
        <p:nvSpPr>
          <p:cNvPr id="4" name="Slide Number Placeholder 3"/>
          <p:cNvSpPr>
            <a:spLocks noGrp="1"/>
          </p:cNvSpPr>
          <p:nvPr>
            <p:ph type="sldNum" sz="quarter" idx="5"/>
          </p:nvPr>
        </p:nvSpPr>
        <p:spPr/>
        <p:txBody>
          <a:bodyPr/>
          <a:lstStyle/>
          <a:p>
            <a:fld id="{16E19E36-BD83-4977-B5CA-19EA3B361F7C}" type="slidenum">
              <a:rPr lang="en-GB" smtClean="0"/>
              <a:t>11</a:t>
            </a:fld>
            <a:endParaRPr lang="en-GB"/>
          </a:p>
        </p:txBody>
      </p:sp>
    </p:spTree>
    <p:extLst>
      <p:ext uri="{BB962C8B-B14F-4D97-AF65-F5344CB8AC3E}">
        <p14:creationId xmlns:p14="http://schemas.microsoft.com/office/powerpoint/2010/main" val="50998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Have you ever been walking down the street and stumbled across something like one of these? (click to reveal a question at a time)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What do you think they are? (3 are paintings on cardboard, 1 is a squashed can painted with a face)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How do you think they got there?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Which is your favourite and why?</a:t>
            </a:r>
          </a:p>
        </p:txBody>
      </p:sp>
      <p:sp>
        <p:nvSpPr>
          <p:cNvPr id="4" name="Slide Number Placeholder 3"/>
          <p:cNvSpPr>
            <a:spLocks noGrp="1"/>
          </p:cNvSpPr>
          <p:nvPr>
            <p:ph type="sldNum" sz="quarter" idx="5"/>
          </p:nvPr>
        </p:nvSpPr>
        <p:spPr/>
        <p:txBody>
          <a:bodyPr/>
          <a:lstStyle/>
          <a:p>
            <a:fld id="{16E19E36-BD83-4977-B5CA-19EA3B361F7C}" type="slidenum">
              <a:rPr lang="en-GB" smtClean="0"/>
              <a:t>2</a:t>
            </a:fld>
            <a:endParaRPr lang="en-GB"/>
          </a:p>
        </p:txBody>
      </p:sp>
    </p:spTree>
    <p:extLst>
      <p:ext uri="{BB962C8B-B14F-4D97-AF65-F5344CB8AC3E}">
        <p14:creationId xmlns:p14="http://schemas.microsoft.com/office/powerpoint/2010/main" val="4277292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They were all created by an artist who is known as My Dog Sighs. Funny name hey?!</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What is an artist? (Someone who creates things – it may be paintings, drawings, models and all sorts of other things.)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My Dog Sighs lives in Portsmouth and used to be a teacher.</a:t>
            </a:r>
          </a:p>
        </p:txBody>
      </p:sp>
      <p:sp>
        <p:nvSpPr>
          <p:cNvPr id="4" name="Slide Number Placeholder 3"/>
          <p:cNvSpPr>
            <a:spLocks noGrp="1"/>
          </p:cNvSpPr>
          <p:nvPr>
            <p:ph type="sldNum" sz="quarter" idx="5"/>
          </p:nvPr>
        </p:nvSpPr>
        <p:spPr/>
        <p:txBody>
          <a:bodyPr/>
          <a:lstStyle/>
          <a:p>
            <a:fld id="{16E19E36-BD83-4977-B5CA-19EA3B361F7C}" type="slidenum">
              <a:rPr lang="en-GB" smtClean="0"/>
              <a:t>3</a:t>
            </a:fld>
            <a:endParaRPr lang="en-GB"/>
          </a:p>
        </p:txBody>
      </p:sp>
    </p:spTree>
    <p:extLst>
      <p:ext uri="{BB962C8B-B14F-4D97-AF65-F5344CB8AC3E}">
        <p14:creationId xmlns:p14="http://schemas.microsoft.com/office/powerpoint/2010/main" val="180674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10 years ago My Dog Sighs started leaving a piece of his art somewhere in Portsmouth every Friday. He would leave a little tag on it saying ‘Free art. I’m yours. Take me home.’ Here are some people who found some of his art. Since then Free Art Friday happens in lots of different places and people leave little pieces of their art for others to pick up. Why not start looking around you on a Friday as you walk down the street in case you stumble across something? Remember art doesn't have to just be something painted on paper, it could be anything that someone has created.</a:t>
            </a:r>
          </a:p>
          <a:p>
            <a:endParaRPr lang="en-GB" dirty="0"/>
          </a:p>
        </p:txBody>
      </p:sp>
      <p:sp>
        <p:nvSpPr>
          <p:cNvPr id="4" name="Slide Number Placeholder 3"/>
          <p:cNvSpPr>
            <a:spLocks noGrp="1"/>
          </p:cNvSpPr>
          <p:nvPr>
            <p:ph type="sldNum" sz="quarter" idx="5"/>
          </p:nvPr>
        </p:nvSpPr>
        <p:spPr/>
        <p:txBody>
          <a:bodyPr/>
          <a:lstStyle/>
          <a:p>
            <a:fld id="{16E19E36-BD83-4977-B5CA-19EA3B361F7C}" type="slidenum">
              <a:rPr lang="en-GB" smtClean="0"/>
              <a:t>4</a:t>
            </a:fld>
            <a:endParaRPr lang="en-GB"/>
          </a:p>
        </p:txBody>
      </p:sp>
    </p:spTree>
    <p:extLst>
      <p:ext uri="{BB962C8B-B14F-4D97-AF65-F5344CB8AC3E}">
        <p14:creationId xmlns:p14="http://schemas.microsoft.com/office/powerpoint/2010/main" val="3911487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(Optional slide – if you have time / feel this is suitable for your class.)</a:t>
            </a: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Since then My Dog Sighs has become a well-known artist and his artwork can be seen around the world.</a:t>
            </a:r>
            <a:endParaRPr lang="en-US"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Not only does he create little pieces of art from cans or on cardboard as you’ve seen, but he has become well known for painting unusual and colourful eyes. </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These are just two examples. (click to reveal a question at a time)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What do you notice when you look closely at these two pictures of an eye? (In the shiny surface of the eyeball he has painted a reflection of an image – it may be people, places or stories.)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Is there something you particularly like about either of them, or something that you really don’t like?</a:t>
            </a: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16E19E36-BD83-4977-B5CA-19EA3B361F7C}" type="slidenum">
              <a:rPr lang="en-GB" smtClean="0"/>
              <a:t>5</a:t>
            </a:fld>
            <a:endParaRPr lang="en-GB"/>
          </a:p>
        </p:txBody>
      </p:sp>
    </p:spTree>
    <p:extLst>
      <p:ext uri="{BB962C8B-B14F-4D97-AF65-F5344CB8AC3E}">
        <p14:creationId xmlns:p14="http://schemas.microsoft.com/office/powerpoint/2010/main" val="1705376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My Dog Sighs is working on a new and exciting secret art project, the biggest he's ever done. This art project is called 'Inside'.</a:t>
            </a:r>
            <a:endParaRPr lang="en-US"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Can anyone guess what this project is about? (There is a clue in the name!)</a:t>
            </a:r>
            <a:endParaRPr lang="en-US"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This art project is in fact the whole inside of a building! My Dog Sighs has found a building that has been empty for 20 years and made it into a world full of strange little creatures that he’s made out of things that he’s found, and he has also drawn and painted art all over the walls. Everywhere you look in this building, you’ll find something unusual created by My Dog Sighs. He calls these creatures his ‘Quiet Little Voices’. </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Why do you think he calls them his ‘Quiet Little Voices’? </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These Quiet Little Voices are different feelings that the artist has. They may be happy, or sad; they may be playful, adventurous, quiet, excited. He says that these Quiet Little Voices help him do his art. Sometimes he feels happy or sad or playful and this shows in the art that he does.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Lots of his Quiet Little Voices are made out of everyday objects that he has found, big or small…What objects can you see that he has used? (willow, a statue from the building and..?)</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Why do you think he uses things he has found?</a:t>
            </a:r>
          </a:p>
          <a:p>
            <a:pPr marL="0" indent="-285750" algn="l" defTabSz="914400" rtl="0" eaLnBrk="1" latinLnBrk="0" hangingPunct="1">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It’s good for the environment to reuse things</a:t>
            </a:r>
          </a:p>
          <a:p>
            <a:pPr marL="0" indent="-285750" algn="l" defTabSz="914400" rtl="0" eaLnBrk="1" latinLnBrk="0" hangingPunct="1">
              <a:buFont typeface="Arial" panose="020B0604020202020204" pitchFamily="34" charset="0"/>
              <a:buChar char="•"/>
            </a:pPr>
            <a:r>
              <a:rPr lang="en-GB" sz="1200" kern="1200" dirty="0">
                <a:solidFill>
                  <a:schemeClr val="tx1"/>
                </a:solidFill>
                <a:latin typeface="Arial" panose="020B0604020202020204" pitchFamily="34" charset="0"/>
                <a:ea typeface="+mn-ea"/>
                <a:cs typeface="Arial" panose="020B0604020202020204" pitchFamily="34" charset="0"/>
              </a:rPr>
              <a:t>Art can be made anywhere using anything - not just on paper</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Arial" panose="020B0604020202020204" pitchFamily="34" charset="0"/>
                <a:ea typeface="+mn-ea"/>
                <a:cs typeface="Arial" panose="020B0604020202020204" pitchFamily="34" charset="0"/>
              </a:rPr>
              <a:t>It’s cheap, no need to spend money buying it</a:t>
            </a: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pPr marL="0" algn="l" defTabSz="914400" rtl="0" eaLnBrk="1" latinLnBrk="0" hangingPunct="1"/>
            <a:endParaRPr lang="en-GB" sz="1200" kern="1200" dirty="0">
              <a:solidFill>
                <a:schemeClr val="tx1"/>
              </a:solidFill>
              <a:latin typeface="Arial" panose="020B0604020202020204" pitchFamily="34" charset="0"/>
              <a:ea typeface="+mn-ea"/>
              <a:cs typeface="Arial" panose="020B0604020202020204" pitchFamily="34" charset="0"/>
            </a:endParaRPr>
          </a:p>
          <a:p>
            <a:endParaRPr lang="en-GB" dirty="0">
              <a:cs typeface="Calibri"/>
            </a:endParaRPr>
          </a:p>
        </p:txBody>
      </p:sp>
      <p:sp>
        <p:nvSpPr>
          <p:cNvPr id="4" name="Slide Number Placeholder 3"/>
          <p:cNvSpPr>
            <a:spLocks noGrp="1"/>
          </p:cNvSpPr>
          <p:nvPr>
            <p:ph type="sldNum" sz="quarter" idx="5"/>
          </p:nvPr>
        </p:nvSpPr>
        <p:spPr/>
        <p:txBody>
          <a:bodyPr/>
          <a:lstStyle/>
          <a:p>
            <a:fld id="{16E19E36-BD83-4977-B5CA-19EA3B361F7C}" type="slidenum">
              <a:rPr lang="en-GB" smtClean="0"/>
              <a:t>6</a:t>
            </a:fld>
            <a:endParaRPr lang="en-GB"/>
          </a:p>
        </p:txBody>
      </p:sp>
    </p:spTree>
    <p:extLst>
      <p:ext uri="{BB962C8B-B14F-4D97-AF65-F5344CB8AC3E}">
        <p14:creationId xmlns:p14="http://schemas.microsoft.com/office/powerpoint/2010/main" val="1471411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Here are some creatures that My Dog Sighs has created from objects that he has found. (Click to reveal a question at a time.)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Which is your favourite and why?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What are these creatures made from? (tins)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What else could you make the creatures from that are things that you’ve found? (bottles, cardboard boxes, pebbles)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Which part of the body has he painted on them? (faces)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We’re going to make our own ‘Quiet Little Voice’ creature, and we’re going to especially think about how we can make the face stand out like these do.</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(Move on to lesson plan for either activity 1 or 2)</a:t>
            </a:r>
          </a:p>
          <a:p>
            <a:endParaRPr lang="en-GB" dirty="0">
              <a:cs typeface="Calibri"/>
            </a:endParaRPr>
          </a:p>
        </p:txBody>
      </p:sp>
      <p:sp>
        <p:nvSpPr>
          <p:cNvPr id="4" name="Slide Number Placeholder 3"/>
          <p:cNvSpPr>
            <a:spLocks noGrp="1"/>
          </p:cNvSpPr>
          <p:nvPr>
            <p:ph type="sldNum" sz="quarter" idx="5"/>
          </p:nvPr>
        </p:nvSpPr>
        <p:spPr/>
        <p:txBody>
          <a:bodyPr/>
          <a:lstStyle/>
          <a:p>
            <a:fld id="{16E19E36-BD83-4977-B5CA-19EA3B361F7C}" type="slidenum">
              <a:rPr lang="en-GB" smtClean="0"/>
              <a:t>7</a:t>
            </a:fld>
            <a:endParaRPr lang="en-GB"/>
          </a:p>
        </p:txBody>
      </p:sp>
    </p:spTree>
    <p:extLst>
      <p:ext uri="{BB962C8B-B14F-4D97-AF65-F5344CB8AC3E}">
        <p14:creationId xmlns:p14="http://schemas.microsoft.com/office/powerpoint/2010/main" val="2822348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Give out post-it note to each child.</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You are going to create your own creature but we’re going to start by thinking about feelings.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Arial" panose="020B0604020202020204" pitchFamily="34" charset="0"/>
                <a:ea typeface="+mn-ea"/>
                <a:cs typeface="Arial" panose="020B0604020202020204" pitchFamily="34" charset="0"/>
              </a:rPr>
              <a:t>Think about a feeling (or if you’re doing option B then up to 3 feelings) that you want your creature to represent when you make it. Would anyone like to tell us some feelings? There are also some ideas here. (click to reveal a new word at a time.)</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If you’ve decided which feeling(s) you’re going to use then write it on your post-it as a reminder.</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Ask for some of their ideas.</a:t>
            </a:r>
          </a:p>
          <a:p>
            <a:pPr marL="0" algn="l" defTabSz="914400" rtl="0" eaLnBrk="1" latinLnBrk="0" hangingPunct="1"/>
            <a:r>
              <a:rPr lang="en-GB" sz="1200" kern="1200" dirty="0">
                <a:solidFill>
                  <a:schemeClr val="tx1"/>
                </a:solidFill>
                <a:latin typeface="Arial" panose="020B0604020202020204" pitchFamily="34" charset="0"/>
                <a:ea typeface="+mn-ea"/>
                <a:cs typeface="Arial" panose="020B0604020202020204" pitchFamily="34" charset="0"/>
              </a:rPr>
              <a:t>Keep the post-it by you so that you don’t forget the feeling(s) you’ve chosen when you make your creature.</a:t>
            </a:r>
          </a:p>
          <a:p>
            <a:endParaRPr lang="en-US" dirty="0">
              <a:cs typeface="Calibri"/>
            </a:endParaRPr>
          </a:p>
        </p:txBody>
      </p:sp>
      <p:sp>
        <p:nvSpPr>
          <p:cNvPr id="4" name="Slide Number Placeholder 3"/>
          <p:cNvSpPr>
            <a:spLocks noGrp="1"/>
          </p:cNvSpPr>
          <p:nvPr>
            <p:ph type="sldNum" sz="quarter" idx="5"/>
          </p:nvPr>
        </p:nvSpPr>
        <p:spPr/>
        <p:txBody>
          <a:bodyPr/>
          <a:lstStyle/>
          <a:p>
            <a:fld id="{16E19E36-BD83-4977-B5CA-19EA3B361F7C}" type="slidenum">
              <a:rPr lang="en-GB" smtClean="0"/>
              <a:t>8</a:t>
            </a:fld>
            <a:endParaRPr lang="en-GB"/>
          </a:p>
        </p:txBody>
      </p:sp>
    </p:spTree>
    <p:extLst>
      <p:ext uri="{BB962C8B-B14F-4D97-AF65-F5344CB8AC3E}">
        <p14:creationId xmlns:p14="http://schemas.microsoft.com/office/powerpoint/2010/main" val="415758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1</a:t>
            </a:r>
          </a:p>
          <a:p>
            <a:r>
              <a:rPr lang="en-GB" dirty="0"/>
              <a:t>Your task is to make your own creature using a found object, trying to think about the feeling you want it to show.</a:t>
            </a:r>
          </a:p>
          <a:p>
            <a:r>
              <a:rPr lang="en-GB" dirty="0"/>
              <a:t>Choose the object you will use.</a:t>
            </a:r>
          </a:p>
          <a:p>
            <a:r>
              <a:rPr lang="en-GB" dirty="0"/>
              <a:t>Then cut a circle or oval on a piece of paper, the width of your object. This will be the face.</a:t>
            </a:r>
          </a:p>
          <a:p>
            <a:r>
              <a:rPr lang="en-GB" dirty="0"/>
              <a:t>Cut out eyes, nose and mouth. (You can either: A) take photos of the children, print them out and let them cut out eyes, nose and mouth – they could swap features with each other! B) get the to find faces from magazines to cut features out of. C) Use worksheet A to cut out their chosen features.</a:t>
            </a:r>
          </a:p>
          <a:p>
            <a:r>
              <a:rPr lang="en-GB" dirty="0"/>
              <a:t>Stick the features on the circle then stick the circle on the object.</a:t>
            </a:r>
          </a:p>
          <a:p>
            <a:r>
              <a:rPr lang="en-GB" dirty="0"/>
              <a:t>Finish off by adding other features – tentacles, arms, legs, tails, whiskers???</a:t>
            </a:r>
          </a:p>
          <a:p>
            <a:endParaRPr lang="en-GB" dirty="0"/>
          </a:p>
          <a:p>
            <a:endParaRPr lang="en-GB" dirty="0"/>
          </a:p>
        </p:txBody>
      </p:sp>
      <p:sp>
        <p:nvSpPr>
          <p:cNvPr id="4" name="Slide Number Placeholder 3"/>
          <p:cNvSpPr>
            <a:spLocks noGrp="1"/>
          </p:cNvSpPr>
          <p:nvPr>
            <p:ph type="sldNum" sz="quarter" idx="5"/>
          </p:nvPr>
        </p:nvSpPr>
        <p:spPr/>
        <p:txBody>
          <a:bodyPr/>
          <a:lstStyle/>
          <a:p>
            <a:fld id="{16E19E36-BD83-4977-B5CA-19EA3B361F7C}" type="slidenum">
              <a:rPr lang="en-GB" smtClean="0"/>
              <a:t>9</a:t>
            </a:fld>
            <a:endParaRPr lang="en-GB"/>
          </a:p>
        </p:txBody>
      </p:sp>
    </p:spTree>
    <p:extLst>
      <p:ext uri="{BB962C8B-B14F-4D97-AF65-F5344CB8AC3E}">
        <p14:creationId xmlns:p14="http://schemas.microsoft.com/office/powerpoint/2010/main" val="1256032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9A22F-605E-430A-8C5F-D69D1BAFFC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338F388-C5ED-4B4D-8BF6-E3A215EDAE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F77C3F9-51D0-4811-A5EB-3E45CE4492CC}"/>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D74BEE49-101B-4291-A8BB-AB89789C28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8A33AB-57A2-4418-BB86-EFFAAC2086D4}"/>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333395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BA122-692F-47E0-9B46-5FBF2E9ADAB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E07F03-6100-4188-BADC-5E1576041E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593D5F-A37F-4EE1-8FE7-D10B5B0828C6}"/>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BF7D47FD-5421-49C4-9836-6A205C36AD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97D475-7DB7-464C-BFAA-C26FEF262BA8}"/>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2964706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0975F3-9CFF-4359-87A9-7074B6CA532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9B7EF20-5808-45FC-ACCE-EDEBDB242B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C7A0C0-7594-4360-BA3A-9116D8B6E136}"/>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ED7068EF-979F-4738-B595-B07245F129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12659D-8881-4C61-8291-08B39FDC16BC}"/>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326848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C7CE0-BC6C-4F00-A39D-AA5C6AD538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60201C-7823-4248-AECC-765F63AE90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063C3C-F6E6-41A2-AB62-F1538FCD0630}"/>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67D1F00F-B059-4E25-8C46-DA03EDFDFA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229803-18BC-4F6B-9FF1-DD9E1402C8F5}"/>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149069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A9725-39ED-4CA6-AAAC-8BF4AE85A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0B96AA-82FF-4ABD-A371-E387EB224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28BBF-6094-4293-8958-E1BE449CC433}"/>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D0EB01C8-F8BF-4091-956C-840878E276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90DDA9-DDC5-47E3-A60F-5CFAC8E5E838}"/>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2684446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402E-F226-4B71-AD75-2FBD424BE3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5BFBB8-478F-430A-8986-6A74C1593D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256C78D-3EFD-49D9-AC58-8366B0037B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F2C8C16-E07E-42D5-BC34-B421F701576E}"/>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6" name="Footer Placeholder 5">
            <a:extLst>
              <a:ext uri="{FF2B5EF4-FFF2-40B4-BE49-F238E27FC236}">
                <a16:creationId xmlns:a16="http://schemas.microsoft.com/office/drawing/2014/main" id="{1AE8C54B-6BEC-4582-8878-B71700CA3B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10E8499-9012-4142-A7C0-F6F04D96878F}"/>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757283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0835-F95B-48D7-9E6B-117941C0F34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B333D8-3805-4219-B94A-C6E45993C3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F4CF83-3D1D-40BA-9203-ECC7967596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45676A8-2923-40EC-9D0B-62AB09729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CC1FF0-8408-4F95-B0F6-23935ED773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69D5D7-665A-4D21-9884-335A6DFC78CB}"/>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8" name="Footer Placeholder 7">
            <a:extLst>
              <a:ext uri="{FF2B5EF4-FFF2-40B4-BE49-F238E27FC236}">
                <a16:creationId xmlns:a16="http://schemas.microsoft.com/office/drawing/2014/main" id="{1803F2FC-3783-4873-A692-02D3158151B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58974A5-CA64-49A8-9C8A-6F1125B8E6B4}"/>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3030758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4B22-79D1-4617-ACE6-129D9DB41C9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9B81C-AC4E-4F21-9716-4E264F553C9C}"/>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4" name="Footer Placeholder 3">
            <a:extLst>
              <a:ext uri="{FF2B5EF4-FFF2-40B4-BE49-F238E27FC236}">
                <a16:creationId xmlns:a16="http://schemas.microsoft.com/office/drawing/2014/main" id="{05C6D672-6E16-4C1F-A3B4-8A865A88CF7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B2F7B3-4A97-47D0-AAC9-94343BC9D26B}"/>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214537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B68D40-582F-4078-B45E-73554753B1EB}"/>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3" name="Footer Placeholder 2">
            <a:extLst>
              <a:ext uri="{FF2B5EF4-FFF2-40B4-BE49-F238E27FC236}">
                <a16:creationId xmlns:a16="http://schemas.microsoft.com/office/drawing/2014/main" id="{D784C87A-FC30-478B-8C21-0A0F56592E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0E2A712-7DB7-4168-B26A-55FE976AE54F}"/>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117455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E033A-08AC-45CF-934D-40FCC3293D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CA50815-0196-4E2B-A93D-24044F20F4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2C49067-46D8-44F7-AA0A-CF2FCE0898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E30DCD-CC34-4B37-ACDE-3D755096339B}"/>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6" name="Footer Placeholder 5">
            <a:extLst>
              <a:ext uri="{FF2B5EF4-FFF2-40B4-BE49-F238E27FC236}">
                <a16:creationId xmlns:a16="http://schemas.microsoft.com/office/drawing/2014/main" id="{CAFF0158-6C8A-4267-89D5-19C8BFD786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F14440-9384-4350-B1E8-826A9FB823DA}"/>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3463271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94510-698C-4CCF-9ED7-5111EADA5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40FBA8-4CC2-455C-8E0F-7E25FFD03E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AE7425A-EB64-452B-B24B-8171E016F8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1C782-7048-46CF-8D0D-20E4128123E1}"/>
              </a:ext>
            </a:extLst>
          </p:cNvPr>
          <p:cNvSpPr>
            <a:spLocks noGrp="1"/>
          </p:cNvSpPr>
          <p:nvPr>
            <p:ph type="dt" sz="half" idx="10"/>
          </p:nvPr>
        </p:nvSpPr>
        <p:spPr/>
        <p:txBody>
          <a:bodyPr/>
          <a:lstStyle/>
          <a:p>
            <a:fld id="{19AEE08C-8F57-44B1-AA47-D4FA5DCEC3A8}" type="datetimeFigureOut">
              <a:rPr lang="en-GB" smtClean="0"/>
              <a:t>04/07/2021</a:t>
            </a:fld>
            <a:endParaRPr lang="en-GB"/>
          </a:p>
        </p:txBody>
      </p:sp>
      <p:sp>
        <p:nvSpPr>
          <p:cNvPr id="6" name="Footer Placeholder 5">
            <a:extLst>
              <a:ext uri="{FF2B5EF4-FFF2-40B4-BE49-F238E27FC236}">
                <a16:creationId xmlns:a16="http://schemas.microsoft.com/office/drawing/2014/main" id="{B11A055A-1D65-4E24-A56B-440D27F35C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4FA7233-8BDA-4470-AADF-23BBA89723F7}"/>
              </a:ext>
            </a:extLst>
          </p:cNvPr>
          <p:cNvSpPr>
            <a:spLocks noGrp="1"/>
          </p:cNvSpPr>
          <p:nvPr>
            <p:ph type="sldNum" sz="quarter" idx="12"/>
          </p:nvPr>
        </p:nvSpPr>
        <p:spPr/>
        <p:txBody>
          <a:bodyPr/>
          <a:lstStyle/>
          <a:p>
            <a:fld id="{44BBFF3A-51F7-411D-828B-9D1201DFB373}" type="slidenum">
              <a:rPr lang="en-GB" smtClean="0"/>
              <a:t>‹#›</a:t>
            </a:fld>
            <a:endParaRPr lang="en-GB"/>
          </a:p>
        </p:txBody>
      </p:sp>
    </p:spTree>
    <p:extLst>
      <p:ext uri="{BB962C8B-B14F-4D97-AF65-F5344CB8AC3E}">
        <p14:creationId xmlns:p14="http://schemas.microsoft.com/office/powerpoint/2010/main" val="19596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0E6966-507C-4860-94D5-5A44862BB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B2C0C7-EA0E-4CED-A5DB-C619B7451F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93C6D5-938C-4FE5-83FA-635D828772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EE08C-8F57-44B1-AA47-D4FA5DCEC3A8}" type="datetimeFigureOut">
              <a:rPr lang="en-GB" smtClean="0"/>
              <a:t>04/07/2021</a:t>
            </a:fld>
            <a:endParaRPr lang="en-GB"/>
          </a:p>
        </p:txBody>
      </p:sp>
      <p:sp>
        <p:nvSpPr>
          <p:cNvPr id="5" name="Footer Placeholder 4">
            <a:extLst>
              <a:ext uri="{FF2B5EF4-FFF2-40B4-BE49-F238E27FC236}">
                <a16:creationId xmlns:a16="http://schemas.microsoft.com/office/drawing/2014/main" id="{EF461C0F-06D1-41B7-A47A-1512836FC1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ED2AE4-DD88-4A49-BEF1-7FDE816B9D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BFF3A-51F7-411D-828B-9D1201DFB373}" type="slidenum">
              <a:rPr lang="en-GB" smtClean="0"/>
              <a:t>‹#›</a:t>
            </a:fld>
            <a:endParaRPr lang="en-GB"/>
          </a:p>
        </p:txBody>
      </p:sp>
    </p:spTree>
    <p:extLst>
      <p:ext uri="{BB962C8B-B14F-4D97-AF65-F5344CB8AC3E}">
        <p14:creationId xmlns:p14="http://schemas.microsoft.com/office/powerpoint/2010/main" val="5361322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0E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29BE3-3542-488E-BAD9-1467A335E6E4}"/>
              </a:ext>
            </a:extLst>
          </p:cNvPr>
          <p:cNvSpPr>
            <a:spLocks noGrp="1"/>
          </p:cNvSpPr>
          <p:nvPr>
            <p:ph type="ctrTitle"/>
          </p:nvPr>
        </p:nvSpPr>
        <p:spPr/>
        <p:txBody>
          <a:bodyPr/>
          <a:lstStyle/>
          <a:p>
            <a:r>
              <a:rPr lang="en-GB" dirty="0"/>
              <a:t>My Dog Sighs</a:t>
            </a:r>
          </a:p>
        </p:txBody>
      </p:sp>
      <p:sp>
        <p:nvSpPr>
          <p:cNvPr id="5" name="Subtitle 4">
            <a:extLst>
              <a:ext uri="{FF2B5EF4-FFF2-40B4-BE49-F238E27FC236}">
                <a16:creationId xmlns:a16="http://schemas.microsoft.com/office/drawing/2014/main" id="{0E7A6868-8032-4CB7-8A8C-0136429F894B}"/>
              </a:ext>
            </a:extLst>
          </p:cNvPr>
          <p:cNvSpPr>
            <a:spLocks noGrp="1"/>
          </p:cNvSpPr>
          <p:nvPr>
            <p:ph type="subTitle" idx="1"/>
          </p:nvPr>
        </p:nvSpPr>
        <p:spPr/>
        <p:txBody>
          <a:bodyPr/>
          <a:lstStyle/>
          <a:p>
            <a:r>
              <a:rPr lang="en-GB" dirty="0"/>
              <a:t>Key Stage 1</a:t>
            </a:r>
          </a:p>
        </p:txBody>
      </p:sp>
      <p:pic>
        <p:nvPicPr>
          <p:cNvPr id="7" name="Picture 6">
            <a:extLst>
              <a:ext uri="{FF2B5EF4-FFF2-40B4-BE49-F238E27FC236}">
                <a16:creationId xmlns:a16="http://schemas.microsoft.com/office/drawing/2014/main" id="{843B5FFD-18ED-4579-8251-A85C2FAB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20" y="1783080"/>
            <a:ext cx="5852160" cy="3291840"/>
          </a:xfrm>
          <a:prstGeom prst="rect">
            <a:avLst/>
          </a:prstGeom>
        </p:spPr>
      </p:pic>
      <p:pic>
        <p:nvPicPr>
          <p:cNvPr id="9" name="Picture 8" descr="A picture containing text, painting&#10;&#10;Description automatically generated">
            <a:extLst>
              <a:ext uri="{FF2B5EF4-FFF2-40B4-BE49-F238E27FC236}">
                <a16:creationId xmlns:a16="http://schemas.microsoft.com/office/drawing/2014/main" id="{A7431B2C-F796-4DC8-BFA2-E69F593F0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920" y="1783080"/>
            <a:ext cx="5852160" cy="3291840"/>
          </a:xfrm>
          <a:prstGeom prst="rect">
            <a:avLst/>
          </a:prstGeom>
        </p:spPr>
      </p:pic>
      <p:pic>
        <p:nvPicPr>
          <p:cNvPr id="11" name="Picture 10" descr="A picture containing text, painting&#10;&#10;Description automatically generated">
            <a:extLst>
              <a:ext uri="{FF2B5EF4-FFF2-40B4-BE49-F238E27FC236}">
                <a16:creationId xmlns:a16="http://schemas.microsoft.com/office/drawing/2014/main" id="{61662D5E-B3E0-460B-96DC-7E31F425B4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7F27F27E-F7C6-469F-AAC1-78AD027EC702}"/>
              </a:ext>
            </a:extLst>
          </p:cNvPr>
          <p:cNvSpPr txBox="1"/>
          <p:nvPr/>
        </p:nvSpPr>
        <p:spPr>
          <a:xfrm>
            <a:off x="702129" y="5551714"/>
            <a:ext cx="4049485" cy="830997"/>
          </a:xfrm>
          <a:prstGeom prst="rect">
            <a:avLst/>
          </a:prstGeom>
          <a:noFill/>
        </p:spPr>
        <p:txBody>
          <a:bodyPr wrap="square" rtlCol="0">
            <a:spAutoFit/>
          </a:bodyPr>
          <a:lstStyle/>
          <a:p>
            <a:r>
              <a:rPr lang="en-GB" sz="4800" b="1" dirty="0">
                <a:solidFill>
                  <a:srgbClr val="EEF1E2"/>
                </a:solidFill>
                <a:latin typeface="Arial" panose="020B0604020202020204" pitchFamily="34" charset="0"/>
                <a:cs typeface="Arial" panose="020B0604020202020204" pitchFamily="34" charset="0"/>
              </a:rPr>
              <a:t>Key Stage 1</a:t>
            </a:r>
          </a:p>
        </p:txBody>
      </p:sp>
    </p:spTree>
    <p:extLst>
      <p:ext uri="{BB962C8B-B14F-4D97-AF65-F5344CB8AC3E}">
        <p14:creationId xmlns:p14="http://schemas.microsoft.com/office/powerpoint/2010/main" val="4209788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4075-3E08-4787-B700-4337CC9D2E35}"/>
              </a:ext>
            </a:extLst>
          </p:cNvPr>
          <p:cNvSpPr>
            <a:spLocks noGrp="1"/>
          </p:cNvSpPr>
          <p:nvPr>
            <p:ph type="title"/>
          </p:nvPr>
        </p:nvSpPr>
        <p:spPr>
          <a:xfrm>
            <a:off x="1746912" y="403451"/>
            <a:ext cx="8325135" cy="1325563"/>
          </a:xfrm>
          <a:solidFill>
            <a:srgbClr val="85D3F5"/>
          </a:solidFill>
        </p:spPr>
        <p:txBody>
          <a:bodyPr/>
          <a:lstStyle/>
          <a:p>
            <a:pPr algn="ctr"/>
            <a:r>
              <a:rPr lang="en-GB" b="1">
                <a:latin typeface="Arial" panose="020B0604020202020204" pitchFamily="34" charset="0"/>
                <a:cs typeface="Arial" panose="020B0604020202020204" pitchFamily="34" charset="0"/>
              </a:rPr>
              <a:t>Activity 2: make a creature</a:t>
            </a:r>
            <a:endParaRPr lang="en-GB"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7229FB4-E387-4EAE-A807-F8F7E0D1CDD8}"/>
              </a:ext>
            </a:extLst>
          </p:cNvPr>
          <p:cNvPicPr>
            <a:picLocks noChangeAspect="1"/>
          </p:cNvPicPr>
          <p:nvPr/>
        </p:nvPicPr>
        <p:blipFill>
          <a:blip r:embed="rId3"/>
          <a:stretch>
            <a:fillRect/>
          </a:stretch>
        </p:blipFill>
        <p:spPr>
          <a:xfrm>
            <a:off x="8121148" y="2367886"/>
            <a:ext cx="2635822" cy="3323230"/>
          </a:xfrm>
          <a:prstGeom prst="rect">
            <a:avLst/>
          </a:prstGeom>
          <a:ln>
            <a:solidFill>
              <a:schemeClr val="tx1"/>
            </a:solidFill>
          </a:ln>
        </p:spPr>
      </p:pic>
      <p:pic>
        <p:nvPicPr>
          <p:cNvPr id="9" name="Picture 8">
            <a:extLst>
              <a:ext uri="{FF2B5EF4-FFF2-40B4-BE49-F238E27FC236}">
                <a16:creationId xmlns:a16="http://schemas.microsoft.com/office/drawing/2014/main" id="{4C06395D-1676-41D3-81FF-74863E880362}"/>
              </a:ext>
            </a:extLst>
          </p:cNvPr>
          <p:cNvPicPr>
            <a:picLocks noChangeAspect="1"/>
          </p:cNvPicPr>
          <p:nvPr/>
        </p:nvPicPr>
        <p:blipFill>
          <a:blip r:embed="rId4"/>
          <a:stretch>
            <a:fillRect/>
          </a:stretch>
        </p:blipFill>
        <p:spPr>
          <a:xfrm>
            <a:off x="1391597" y="2344002"/>
            <a:ext cx="4845508" cy="3447765"/>
          </a:xfrm>
          <a:prstGeom prst="rect">
            <a:avLst/>
          </a:prstGeom>
          <a:ln>
            <a:solidFill>
              <a:schemeClr val="tx1"/>
            </a:solidFill>
          </a:ln>
        </p:spPr>
      </p:pic>
      <p:pic>
        <p:nvPicPr>
          <p:cNvPr id="8" name="Graphic 7" descr="Scissors with solid fill">
            <a:extLst>
              <a:ext uri="{FF2B5EF4-FFF2-40B4-BE49-F238E27FC236}">
                <a16:creationId xmlns:a16="http://schemas.microsoft.com/office/drawing/2014/main" id="{1CB9BE9D-F7A8-4D11-952F-1EBBAB597B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64309" y="2245057"/>
            <a:ext cx="1183943" cy="1183943"/>
          </a:xfrm>
          <a:prstGeom prst="rect">
            <a:avLst/>
          </a:prstGeom>
        </p:spPr>
      </p:pic>
    </p:spTree>
    <p:extLst>
      <p:ext uri="{BB962C8B-B14F-4D97-AF65-F5344CB8AC3E}">
        <p14:creationId xmlns:p14="http://schemas.microsoft.com/office/powerpoint/2010/main" val="3546178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2A3106A-2C59-45DA-868E-BC5AEE836507}"/>
              </a:ext>
            </a:extLst>
          </p:cNvPr>
          <p:cNvSpPr txBox="1">
            <a:spLocks/>
          </p:cNvSpPr>
          <p:nvPr/>
        </p:nvSpPr>
        <p:spPr>
          <a:xfrm>
            <a:off x="1746912" y="403451"/>
            <a:ext cx="8325135" cy="1325563"/>
          </a:xfrm>
          <a:prstGeom prst="rect">
            <a:avLst/>
          </a:prstGeom>
          <a:solidFill>
            <a:srgbClr val="85D3F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dirty="0">
                <a:latin typeface="Arial" panose="020B0604020202020204" pitchFamily="34" charset="0"/>
                <a:cs typeface="Arial" panose="020B0604020202020204" pitchFamily="34" charset="0"/>
              </a:rPr>
              <a:t>Take away</a:t>
            </a:r>
          </a:p>
        </p:txBody>
      </p:sp>
      <p:pic>
        <p:nvPicPr>
          <p:cNvPr id="10" name="Picture 9">
            <a:extLst>
              <a:ext uri="{FF2B5EF4-FFF2-40B4-BE49-F238E27FC236}">
                <a16:creationId xmlns:a16="http://schemas.microsoft.com/office/drawing/2014/main" id="{3AFA01DB-E595-4670-9F2E-25E6815F3686}"/>
              </a:ext>
            </a:extLst>
          </p:cNvPr>
          <p:cNvPicPr>
            <a:picLocks noChangeAspect="1"/>
          </p:cNvPicPr>
          <p:nvPr/>
        </p:nvPicPr>
        <p:blipFill>
          <a:blip r:embed="rId3"/>
          <a:stretch>
            <a:fillRect/>
          </a:stretch>
        </p:blipFill>
        <p:spPr>
          <a:xfrm>
            <a:off x="5225816" y="2197290"/>
            <a:ext cx="2842134" cy="4022924"/>
          </a:xfrm>
          <a:prstGeom prst="rect">
            <a:avLst/>
          </a:prstGeom>
          <a:ln>
            <a:solidFill>
              <a:schemeClr val="tx1"/>
            </a:solidFill>
          </a:ln>
        </p:spPr>
      </p:pic>
    </p:spTree>
    <p:extLst>
      <p:ext uri="{BB962C8B-B14F-4D97-AF65-F5344CB8AC3E}">
        <p14:creationId xmlns:p14="http://schemas.microsoft.com/office/powerpoint/2010/main" val="3046657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E8E458-116E-4C16-A0DC-A6C252B5FDD2}"/>
              </a:ext>
            </a:extLst>
          </p:cNvPr>
          <p:cNvSpPr txBox="1"/>
          <p:nvPr/>
        </p:nvSpPr>
        <p:spPr>
          <a:xfrm>
            <a:off x="287867" y="3721746"/>
            <a:ext cx="6705600" cy="2580813"/>
          </a:xfrm>
          <a:prstGeom prst="rect">
            <a:avLst/>
          </a:prstGeom>
          <a:solidFill>
            <a:srgbClr val="85D3F5"/>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B5088D13-A537-472C-8590-852222FDFDD0}"/>
              </a:ext>
            </a:extLst>
          </p:cNvPr>
          <p:cNvSpPr>
            <a:spLocks noGrp="1"/>
          </p:cNvSpPr>
          <p:nvPr>
            <p:ph type="title"/>
          </p:nvPr>
        </p:nvSpPr>
        <p:spPr>
          <a:xfrm>
            <a:off x="576943" y="3721746"/>
            <a:ext cx="10515600" cy="1325894"/>
          </a:xfrm>
        </p:spPr>
        <p:txBody>
          <a:bodyPr>
            <a:normAutofit/>
          </a:bodyPr>
          <a:lstStyle/>
          <a:p>
            <a:r>
              <a:rPr lang="en-GB" dirty="0">
                <a:latin typeface="Arial" panose="020B0604020202020204" pitchFamily="34" charset="0"/>
                <a:cs typeface="Arial" panose="020B0604020202020204" pitchFamily="34" charset="0"/>
              </a:rPr>
              <a:t>What are they?</a:t>
            </a:r>
          </a:p>
        </p:txBody>
      </p:sp>
      <p:pic>
        <p:nvPicPr>
          <p:cNvPr id="1026" name="Picture 2" descr="Artist Of The Week - My Dog Sighs | Widewalls">
            <a:extLst>
              <a:ext uri="{FF2B5EF4-FFF2-40B4-BE49-F238E27FC236}">
                <a16:creationId xmlns:a16="http://schemas.microsoft.com/office/drawing/2014/main" id="{1E239395-9BDA-4871-9CD6-100D88E22E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7" r="-1946"/>
          <a:stretch/>
        </p:blipFill>
        <p:spPr bwMode="auto">
          <a:xfrm>
            <a:off x="419712" y="555441"/>
            <a:ext cx="3725013" cy="26824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CDAB429-AF84-42FE-AB9D-EE734CF3B8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8901" y="3683280"/>
            <a:ext cx="3966156" cy="26824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 picture containing text, sky&#10;&#10;Description automatically generated">
            <a:extLst>
              <a:ext uri="{FF2B5EF4-FFF2-40B4-BE49-F238E27FC236}">
                <a16:creationId xmlns:a16="http://schemas.microsoft.com/office/drawing/2014/main" id="{1FBE3862-E6CF-43A2-9839-B1A190673815}"/>
              </a:ext>
            </a:extLst>
          </p:cNvPr>
          <p:cNvPicPr>
            <a:picLocks noChangeAspect="1"/>
          </p:cNvPicPr>
          <p:nvPr/>
        </p:nvPicPr>
        <p:blipFill>
          <a:blip r:embed="rId5"/>
          <a:stretch>
            <a:fillRect/>
          </a:stretch>
        </p:blipFill>
        <p:spPr>
          <a:xfrm>
            <a:off x="4331371" y="453390"/>
            <a:ext cx="3725013" cy="2784473"/>
          </a:xfrm>
          <a:prstGeom prst="rect">
            <a:avLst/>
          </a:prstGeom>
        </p:spPr>
      </p:pic>
      <p:sp>
        <p:nvSpPr>
          <p:cNvPr id="7" name="Title 1">
            <a:extLst>
              <a:ext uri="{FF2B5EF4-FFF2-40B4-BE49-F238E27FC236}">
                <a16:creationId xmlns:a16="http://schemas.microsoft.com/office/drawing/2014/main" id="{37F1FBF2-D4D0-4521-8CD1-6641196C23DF}"/>
              </a:ext>
            </a:extLst>
          </p:cNvPr>
          <p:cNvSpPr txBox="1">
            <a:spLocks/>
          </p:cNvSpPr>
          <p:nvPr/>
        </p:nvSpPr>
        <p:spPr>
          <a:xfrm>
            <a:off x="576943" y="4478252"/>
            <a:ext cx="10515600" cy="113877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How did they get there?</a:t>
            </a:r>
          </a:p>
        </p:txBody>
      </p:sp>
      <p:sp>
        <p:nvSpPr>
          <p:cNvPr id="8" name="Title 1">
            <a:extLst>
              <a:ext uri="{FF2B5EF4-FFF2-40B4-BE49-F238E27FC236}">
                <a16:creationId xmlns:a16="http://schemas.microsoft.com/office/drawing/2014/main" id="{5D2B769A-BF37-4802-ABDF-105FF9567284}"/>
              </a:ext>
            </a:extLst>
          </p:cNvPr>
          <p:cNvSpPr txBox="1">
            <a:spLocks/>
          </p:cNvSpPr>
          <p:nvPr/>
        </p:nvSpPr>
        <p:spPr>
          <a:xfrm>
            <a:off x="576943" y="5384146"/>
            <a:ext cx="10515600" cy="1020950"/>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dirty="0"/>
            </a:br>
            <a:br>
              <a:rPr lang="en-GB" sz="9800" dirty="0"/>
            </a:br>
            <a:r>
              <a:rPr lang="en-GB" sz="17600" dirty="0">
                <a:latin typeface="Arial" panose="020B0604020202020204" pitchFamily="34" charset="0"/>
                <a:cs typeface="Arial" panose="020B0604020202020204" pitchFamily="34" charset="0"/>
              </a:rPr>
              <a:t>Which is your favourite?</a:t>
            </a:r>
            <a:br>
              <a:rPr lang="en-GB" sz="17600" dirty="0">
                <a:latin typeface="Arial" panose="020B0604020202020204" pitchFamily="34" charset="0"/>
                <a:cs typeface="Arial" panose="020B0604020202020204" pitchFamily="34" charset="0"/>
              </a:rPr>
            </a:br>
            <a:endParaRPr lang="en-GB" sz="17600" dirty="0">
              <a:latin typeface="Arial" panose="020B0604020202020204" pitchFamily="34" charset="0"/>
              <a:cs typeface="Arial" panose="020B0604020202020204" pitchFamily="34" charset="0"/>
            </a:endParaRPr>
          </a:p>
        </p:txBody>
      </p:sp>
      <p:pic>
        <p:nvPicPr>
          <p:cNvPr id="11" name="Picture 4" descr="A picture containing outdoor&#10;&#10;Description automatically generated">
            <a:extLst>
              <a:ext uri="{FF2B5EF4-FFF2-40B4-BE49-F238E27FC236}">
                <a16:creationId xmlns:a16="http://schemas.microsoft.com/office/drawing/2014/main" id="{6A5D022B-0EA9-4408-AC15-EB95F70DAB1E}"/>
              </a:ext>
            </a:extLst>
          </p:cNvPr>
          <p:cNvPicPr>
            <a:picLocks noChangeAspect="1"/>
          </p:cNvPicPr>
          <p:nvPr/>
        </p:nvPicPr>
        <p:blipFill>
          <a:blip r:embed="rId6"/>
          <a:stretch>
            <a:fillRect/>
          </a:stretch>
        </p:blipFill>
        <p:spPr>
          <a:xfrm>
            <a:off x="8213615" y="555441"/>
            <a:ext cx="3558673" cy="2658185"/>
          </a:xfrm>
          <a:prstGeom prst="rect">
            <a:avLst/>
          </a:prstGeom>
        </p:spPr>
      </p:pic>
    </p:spTree>
    <p:extLst>
      <p:ext uri="{BB962C8B-B14F-4D97-AF65-F5344CB8AC3E}">
        <p14:creationId xmlns:p14="http://schemas.microsoft.com/office/powerpoint/2010/main" val="24943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F25F-7675-499A-BB82-FBCDC4B9B861}"/>
              </a:ext>
            </a:extLst>
          </p:cNvPr>
          <p:cNvSpPr>
            <a:spLocks noGrp="1"/>
          </p:cNvSpPr>
          <p:nvPr>
            <p:ph type="title"/>
          </p:nvPr>
        </p:nvSpPr>
        <p:spPr>
          <a:xfrm>
            <a:off x="3444550" y="263525"/>
            <a:ext cx="4301067" cy="1325563"/>
          </a:xfrm>
          <a:solidFill>
            <a:srgbClr val="85D3F5"/>
          </a:solidFill>
        </p:spPr>
        <p:txBody>
          <a:bodyPr>
            <a:normAutofit/>
          </a:bodyPr>
          <a:lstStyle/>
          <a:p>
            <a:pPr algn="ctr"/>
            <a:r>
              <a:rPr lang="en-GB" b="1" dirty="0">
                <a:latin typeface="Arial" panose="020B0604020202020204" pitchFamily="34" charset="0"/>
                <a:cs typeface="Arial" panose="020B0604020202020204" pitchFamily="34" charset="0"/>
              </a:rPr>
              <a:t>My Dog Sighs</a:t>
            </a:r>
          </a:p>
        </p:txBody>
      </p:sp>
      <p:pic>
        <p:nvPicPr>
          <p:cNvPr id="2050" name="Picture 2" descr="News campaign to help QA Hospital calls on artists to brighten life during  coronavirus lockdown | The News">
            <a:extLst>
              <a:ext uri="{FF2B5EF4-FFF2-40B4-BE49-F238E27FC236}">
                <a16:creationId xmlns:a16="http://schemas.microsoft.com/office/drawing/2014/main" id="{D4B22FAD-034A-44B0-A718-8C9662F4D83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5896" y="2066256"/>
            <a:ext cx="4997053" cy="33086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A picture containing person, indoor, person, preparing&#10;&#10;Description automatically generated">
            <a:extLst>
              <a:ext uri="{FF2B5EF4-FFF2-40B4-BE49-F238E27FC236}">
                <a16:creationId xmlns:a16="http://schemas.microsoft.com/office/drawing/2014/main" id="{AD80A281-2617-4DE2-BBEC-879DC339647B}"/>
              </a:ext>
            </a:extLst>
          </p:cNvPr>
          <p:cNvPicPr>
            <a:picLocks noChangeAspect="1"/>
          </p:cNvPicPr>
          <p:nvPr/>
        </p:nvPicPr>
        <p:blipFill>
          <a:blip r:embed="rId4"/>
          <a:stretch>
            <a:fillRect/>
          </a:stretch>
        </p:blipFill>
        <p:spPr>
          <a:xfrm>
            <a:off x="5833979" y="2070477"/>
            <a:ext cx="5898147" cy="3305256"/>
          </a:xfrm>
          <a:prstGeom prst="rect">
            <a:avLst/>
          </a:prstGeom>
        </p:spPr>
      </p:pic>
    </p:spTree>
    <p:extLst>
      <p:ext uri="{BB962C8B-B14F-4D97-AF65-F5344CB8AC3E}">
        <p14:creationId xmlns:p14="http://schemas.microsoft.com/office/powerpoint/2010/main" val="23720400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F2EA6-4CA9-4113-BA74-9E6D0064712B}"/>
              </a:ext>
            </a:extLst>
          </p:cNvPr>
          <p:cNvSpPr>
            <a:spLocks noGrp="1"/>
          </p:cNvSpPr>
          <p:nvPr>
            <p:ph type="title"/>
          </p:nvPr>
        </p:nvSpPr>
        <p:spPr>
          <a:xfrm>
            <a:off x="4197866" y="-17719"/>
            <a:ext cx="4614333" cy="1325563"/>
          </a:xfrm>
          <a:solidFill>
            <a:srgbClr val="85D3F5"/>
          </a:solidFill>
        </p:spPr>
        <p:txBody>
          <a:bodyPr>
            <a:normAutofit/>
          </a:bodyPr>
          <a:lstStyle/>
          <a:p>
            <a:pPr algn="ctr"/>
            <a:r>
              <a:rPr lang="en-GB" b="1" dirty="0">
                <a:latin typeface="Arial" panose="020B0604020202020204" pitchFamily="34" charset="0"/>
                <a:cs typeface="Arial" panose="020B0604020202020204" pitchFamily="34" charset="0"/>
              </a:rPr>
              <a:t>Free Art Friday</a:t>
            </a:r>
          </a:p>
        </p:txBody>
      </p:sp>
      <p:pic>
        <p:nvPicPr>
          <p:cNvPr id="1026" name="Picture 2" descr="No photo description available.">
            <a:extLst>
              <a:ext uri="{FF2B5EF4-FFF2-40B4-BE49-F238E27FC236}">
                <a16:creationId xmlns:a16="http://schemas.microsoft.com/office/drawing/2014/main" id="{1E562938-E6E7-4FE3-BD1C-70445ADDDFC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05033" y="1600910"/>
            <a:ext cx="2691774" cy="35753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2 people">
            <a:extLst>
              <a:ext uri="{FF2B5EF4-FFF2-40B4-BE49-F238E27FC236}">
                <a16:creationId xmlns:a16="http://schemas.microsoft.com/office/drawing/2014/main" id="{4BC71B7C-15C7-42B0-A373-901B7A406F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608" y="1593862"/>
            <a:ext cx="2680082" cy="35823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photo description available.">
            <a:extLst>
              <a:ext uri="{FF2B5EF4-FFF2-40B4-BE49-F238E27FC236}">
                <a16:creationId xmlns:a16="http://schemas.microsoft.com/office/drawing/2014/main" id="{14360D9F-AEF9-4ED3-927A-8E95C1966C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1727" y="1604591"/>
            <a:ext cx="2376396" cy="357162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E0EFE96F-B991-435B-9611-E3BAE41BBE7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1172"/>
          <a:stretch/>
        </p:blipFill>
        <p:spPr bwMode="auto">
          <a:xfrm>
            <a:off x="3498244" y="1598481"/>
            <a:ext cx="2685143" cy="357773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8981C777-B0AA-443C-B25D-568F8D3AD5DC}"/>
              </a:ext>
            </a:extLst>
          </p:cNvPr>
          <p:cNvSpPr txBox="1">
            <a:spLocks/>
          </p:cNvSpPr>
          <p:nvPr/>
        </p:nvSpPr>
        <p:spPr>
          <a:xfrm>
            <a:off x="838200" y="5400922"/>
            <a:ext cx="10515600" cy="1325563"/>
          </a:xfrm>
          <a:prstGeom prst="rect">
            <a:avLst/>
          </a:prstGeom>
          <a:solidFill>
            <a:srgbClr val="85D3F5"/>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cs typeface="Arial" panose="020B0604020202020204" pitchFamily="34" charset="0"/>
              </a:rPr>
              <a:t>Free art, I’m yours. Take me home!</a:t>
            </a:r>
          </a:p>
        </p:txBody>
      </p:sp>
    </p:spTree>
    <p:extLst>
      <p:ext uri="{BB962C8B-B14F-4D97-AF65-F5344CB8AC3E}">
        <p14:creationId xmlns:p14="http://schemas.microsoft.com/office/powerpoint/2010/main" val="3657133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4AC4A3-82BE-47A2-B37A-6068391C543A}"/>
              </a:ext>
            </a:extLst>
          </p:cNvPr>
          <p:cNvSpPr txBox="1"/>
          <p:nvPr/>
        </p:nvSpPr>
        <p:spPr>
          <a:xfrm>
            <a:off x="415636" y="4202027"/>
            <a:ext cx="11624051" cy="2471905"/>
          </a:xfrm>
          <a:prstGeom prst="rect">
            <a:avLst/>
          </a:prstGeom>
          <a:solidFill>
            <a:srgbClr val="85D3F5"/>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C3FDBA54-F075-4295-AD32-6049AB11FEC7}"/>
              </a:ext>
            </a:extLst>
          </p:cNvPr>
          <p:cNvSpPr>
            <a:spLocks noGrp="1"/>
          </p:cNvSpPr>
          <p:nvPr>
            <p:ph type="title"/>
          </p:nvPr>
        </p:nvSpPr>
        <p:spPr>
          <a:xfrm>
            <a:off x="576936" y="4202027"/>
            <a:ext cx="10515600" cy="908503"/>
          </a:xfrm>
        </p:spPr>
        <p:txBody>
          <a:bodyPr>
            <a:normAutofit/>
          </a:bodyPr>
          <a:lstStyle/>
          <a:p>
            <a:r>
              <a:rPr lang="en-GB" dirty="0">
                <a:latin typeface="Arial" panose="020B0604020202020204" pitchFamily="34" charset="0"/>
                <a:cs typeface="Arial" panose="020B0604020202020204" pitchFamily="34" charset="0"/>
              </a:rPr>
              <a:t>What do you notice?</a:t>
            </a:r>
          </a:p>
        </p:txBody>
      </p:sp>
      <p:pic>
        <p:nvPicPr>
          <p:cNvPr id="4098" name="Picture 2" descr="My Dog Sighs - LOCKDOWN JIGSAWS You spoke, we listened. 1000 piece Boxed My  Dog Sighs jigsaws. Two different designs. Jigsaw measures 70x50cm.  Professionally printed and boxed by Europe's leading jigsaw maker">
            <a:extLst>
              <a:ext uri="{FF2B5EF4-FFF2-40B4-BE49-F238E27FC236}">
                <a16:creationId xmlns:a16="http://schemas.microsoft.com/office/drawing/2014/main" id="{2321BC57-4715-444E-A766-146A2249188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69186" y="407688"/>
            <a:ext cx="4963122" cy="35851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y Dog Sighs finishes new art mural for Hilsea Lido | The News">
            <a:extLst>
              <a:ext uri="{FF2B5EF4-FFF2-40B4-BE49-F238E27FC236}">
                <a16:creationId xmlns:a16="http://schemas.microsoft.com/office/drawing/2014/main" id="{83502130-7BE4-4A0B-9141-4601E6747C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49" y="493591"/>
            <a:ext cx="5244706" cy="34992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AF1D86C5-8019-4CB4-A4EA-ADA852B7A7FD}"/>
              </a:ext>
            </a:extLst>
          </p:cNvPr>
          <p:cNvSpPr txBox="1">
            <a:spLocks/>
          </p:cNvSpPr>
          <p:nvPr/>
        </p:nvSpPr>
        <p:spPr>
          <a:xfrm>
            <a:off x="567949" y="4980132"/>
            <a:ext cx="11624051" cy="9085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300" dirty="0"/>
            </a:br>
            <a:r>
              <a:rPr lang="en-GB" dirty="0">
                <a:latin typeface="Arial" panose="020B0604020202020204" pitchFamily="34" charset="0"/>
                <a:cs typeface="Arial" panose="020B0604020202020204" pitchFamily="34" charset="0"/>
              </a:rPr>
              <a:t>What similarities and differences do you see?</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BE80E870-E962-4A11-BE64-CF34E1AE3F57}"/>
              </a:ext>
            </a:extLst>
          </p:cNvPr>
          <p:cNvSpPr txBox="1">
            <a:spLocks/>
          </p:cNvSpPr>
          <p:nvPr/>
        </p:nvSpPr>
        <p:spPr>
          <a:xfrm>
            <a:off x="576936" y="5567508"/>
            <a:ext cx="10515600" cy="129049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latin typeface="Arial" panose="020B0604020202020204" pitchFamily="34" charset="0"/>
                <a:cs typeface="Arial" panose="020B0604020202020204" pitchFamily="34" charset="0"/>
              </a:rPr>
              <a:t>What do you like or not like about them?</a:t>
            </a:r>
          </a:p>
        </p:txBody>
      </p:sp>
    </p:spTree>
    <p:extLst>
      <p:ext uri="{BB962C8B-B14F-4D97-AF65-F5344CB8AC3E}">
        <p14:creationId xmlns:p14="http://schemas.microsoft.com/office/powerpoint/2010/main" val="22734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6B6F4-4FA0-4CDB-BA75-34E05EE7EEF8}"/>
              </a:ext>
            </a:extLst>
          </p:cNvPr>
          <p:cNvSpPr>
            <a:spLocks noGrp="1"/>
          </p:cNvSpPr>
          <p:nvPr>
            <p:ph type="title"/>
          </p:nvPr>
        </p:nvSpPr>
        <p:spPr>
          <a:xfrm>
            <a:off x="4406703" y="365125"/>
            <a:ext cx="3300384" cy="1325563"/>
          </a:xfrm>
          <a:solidFill>
            <a:srgbClr val="85D3F5"/>
          </a:solidFill>
        </p:spPr>
        <p:txBody>
          <a:bodyPr/>
          <a:lstStyle/>
          <a:p>
            <a:pPr algn="ctr"/>
            <a:r>
              <a:rPr lang="en-US" b="1" dirty="0">
                <a:latin typeface="Arial" panose="020B0604020202020204" pitchFamily="34" charset="0"/>
                <a:cs typeface="Arial" panose="020B0604020202020204" pitchFamily="34" charset="0"/>
              </a:rPr>
              <a:t>'Inside'</a:t>
            </a:r>
          </a:p>
        </p:txBody>
      </p:sp>
      <p:pic>
        <p:nvPicPr>
          <p:cNvPr id="10" name="Picture 4" descr="A picture containing person&#10;&#10;Description automatically generated">
            <a:extLst>
              <a:ext uri="{FF2B5EF4-FFF2-40B4-BE49-F238E27FC236}">
                <a16:creationId xmlns:a16="http://schemas.microsoft.com/office/drawing/2014/main" id="{7235BA60-2115-44DA-84B1-81BFEEC46D5D}"/>
              </a:ext>
            </a:extLst>
          </p:cNvPr>
          <p:cNvPicPr>
            <a:picLocks noGrp="1" noChangeAspect="1"/>
          </p:cNvPicPr>
          <p:nvPr>
            <p:ph sz="half" idx="1"/>
          </p:nvPr>
        </p:nvPicPr>
        <p:blipFill rotWithShape="1">
          <a:blip r:embed="rId3"/>
          <a:srcRect l="8717"/>
          <a:stretch/>
        </p:blipFill>
        <p:spPr>
          <a:xfrm>
            <a:off x="443076" y="770157"/>
            <a:ext cx="3741543" cy="5467998"/>
          </a:xfrm>
        </p:spPr>
      </p:pic>
      <p:sp>
        <p:nvSpPr>
          <p:cNvPr id="3" name="AutoShape 2">
            <a:extLst>
              <a:ext uri="{FF2B5EF4-FFF2-40B4-BE49-F238E27FC236}">
                <a16:creationId xmlns:a16="http://schemas.microsoft.com/office/drawing/2014/main" id="{872970FE-5A57-471C-92D3-2F3FA1EF130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6">
            <a:extLst>
              <a:ext uri="{FF2B5EF4-FFF2-40B4-BE49-F238E27FC236}">
                <a16:creationId xmlns:a16="http://schemas.microsoft.com/office/drawing/2014/main" id="{CFA1496F-B0DA-434F-B8C6-1E9049434077}"/>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1" name="Picture 10" descr="A skateboard with graffiti on it&#10;&#10;Description automatically generated with low confidence">
            <a:extLst>
              <a:ext uri="{FF2B5EF4-FFF2-40B4-BE49-F238E27FC236}">
                <a16:creationId xmlns:a16="http://schemas.microsoft.com/office/drawing/2014/main" id="{CBD75D38-845D-4256-B348-8AD5E1D78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170" y="770157"/>
            <a:ext cx="3639660" cy="5464827"/>
          </a:xfrm>
          <a:prstGeom prst="rect">
            <a:avLst/>
          </a:prstGeom>
        </p:spPr>
      </p:pic>
      <p:pic>
        <p:nvPicPr>
          <p:cNvPr id="8" name="Picture 7" descr="A picture containing indoor&#10;&#10;Description automatically generated">
            <a:extLst>
              <a:ext uri="{FF2B5EF4-FFF2-40B4-BE49-F238E27FC236}">
                <a16:creationId xmlns:a16="http://schemas.microsoft.com/office/drawing/2014/main" id="{021BA47C-12FC-4A3F-B731-1761B273E2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22498" y="2350398"/>
            <a:ext cx="4439529" cy="3329646"/>
          </a:xfrm>
          <a:prstGeom prst="rect">
            <a:avLst/>
          </a:prstGeom>
        </p:spPr>
      </p:pic>
    </p:spTree>
    <p:extLst>
      <p:ext uri="{BB962C8B-B14F-4D97-AF65-F5344CB8AC3E}">
        <p14:creationId xmlns:p14="http://schemas.microsoft.com/office/powerpoint/2010/main" val="38557627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A4AF4A0-05EE-4D7E-A24C-6952F8DF0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703" y="3279555"/>
            <a:ext cx="2549994" cy="254999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9EE3A2F-2F15-48B4-A159-E549C6A61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127" y="347619"/>
            <a:ext cx="2639146" cy="263914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scarded Food Cans Turn Into Canvas For British Street Artist | Street  artists, Art, Animal art projects">
            <a:extLst>
              <a:ext uri="{FF2B5EF4-FFF2-40B4-BE49-F238E27FC236}">
                <a16:creationId xmlns:a16="http://schemas.microsoft.com/office/drawing/2014/main" id="{BF133EAF-4C55-4FD8-AE78-79F21A440E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489" y="373196"/>
            <a:ext cx="5150004" cy="34221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40B6C22-2C47-48BB-AFF4-3883EEB1F4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4109" y="347619"/>
            <a:ext cx="2571037" cy="4567875"/>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45913E8E-1A0C-467D-8735-0D9C81608B00}"/>
              </a:ext>
            </a:extLst>
          </p:cNvPr>
          <p:cNvSpPr>
            <a:spLocks noGrp="1"/>
          </p:cNvSpPr>
          <p:nvPr>
            <p:ph type="title"/>
          </p:nvPr>
        </p:nvSpPr>
        <p:spPr>
          <a:xfrm>
            <a:off x="216404" y="4085846"/>
            <a:ext cx="5721258" cy="977677"/>
          </a:xfrm>
          <a:solidFill>
            <a:srgbClr val="85D3F5"/>
          </a:solidFill>
        </p:spPr>
        <p:txBody>
          <a:bodyPr>
            <a:normAutofit/>
          </a:bodyPr>
          <a:lstStyle/>
          <a:p>
            <a:r>
              <a:rPr lang="en-GB" sz="4000" dirty="0">
                <a:latin typeface="Arial" panose="020B0604020202020204" pitchFamily="34" charset="0"/>
                <a:cs typeface="Arial" panose="020B0604020202020204" pitchFamily="34" charset="0"/>
              </a:rPr>
              <a:t>Which is your favourite?</a:t>
            </a:r>
            <a:endParaRPr lang="en-GB"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3E25130-F5FB-4EB3-87B0-6D96503850C9}"/>
              </a:ext>
            </a:extLst>
          </p:cNvPr>
          <p:cNvSpPr txBox="1"/>
          <p:nvPr/>
        </p:nvSpPr>
        <p:spPr>
          <a:xfrm>
            <a:off x="216405" y="4993464"/>
            <a:ext cx="6861290" cy="707886"/>
          </a:xfrm>
          <a:prstGeom prst="rect">
            <a:avLst/>
          </a:prstGeom>
          <a:solidFill>
            <a:srgbClr val="85D3F5"/>
          </a:solidFill>
        </p:spPr>
        <p:txBody>
          <a:bodyPr wrap="square" rtlCol="0">
            <a:spAutoFit/>
          </a:bodyPr>
          <a:lstStyle/>
          <a:p>
            <a:r>
              <a:rPr lang="en-GB" sz="4000" dirty="0">
                <a:latin typeface="Arial" panose="020B0604020202020204" pitchFamily="34" charset="0"/>
                <a:ea typeface="+mj-ea"/>
                <a:cs typeface="Arial" panose="020B0604020202020204" pitchFamily="34" charset="0"/>
              </a:rPr>
              <a:t>What are these made from?</a:t>
            </a:r>
          </a:p>
        </p:txBody>
      </p:sp>
      <p:sp>
        <p:nvSpPr>
          <p:cNvPr id="8" name="TextBox 7">
            <a:extLst>
              <a:ext uri="{FF2B5EF4-FFF2-40B4-BE49-F238E27FC236}">
                <a16:creationId xmlns:a16="http://schemas.microsoft.com/office/drawing/2014/main" id="{BE22A385-4B4F-4710-AF10-02BC75C064D2}"/>
              </a:ext>
            </a:extLst>
          </p:cNvPr>
          <p:cNvSpPr txBox="1"/>
          <p:nvPr/>
        </p:nvSpPr>
        <p:spPr>
          <a:xfrm>
            <a:off x="216404" y="5701802"/>
            <a:ext cx="10129672" cy="707886"/>
          </a:xfrm>
          <a:prstGeom prst="rect">
            <a:avLst/>
          </a:prstGeom>
          <a:solidFill>
            <a:srgbClr val="85D3F5"/>
          </a:solidFill>
        </p:spPr>
        <p:txBody>
          <a:bodyPr wrap="square" rtlCol="0">
            <a:spAutoFit/>
          </a:bodyPr>
          <a:lstStyle/>
          <a:p>
            <a:r>
              <a:rPr lang="en-GB" sz="4000" dirty="0">
                <a:latin typeface="Arial" panose="020B0604020202020204" pitchFamily="34" charset="0"/>
                <a:ea typeface="+mj-ea"/>
                <a:cs typeface="Arial" panose="020B0604020202020204" pitchFamily="34" charset="0"/>
              </a:rPr>
              <a:t>What else could you make a creature from?</a:t>
            </a:r>
          </a:p>
        </p:txBody>
      </p:sp>
    </p:spTree>
    <p:extLst>
      <p:ext uri="{BB962C8B-B14F-4D97-AF65-F5344CB8AC3E}">
        <p14:creationId xmlns:p14="http://schemas.microsoft.com/office/powerpoint/2010/main" val="367804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1AC9B-4852-431E-80A4-06D985EC8501}"/>
              </a:ext>
            </a:extLst>
          </p:cNvPr>
          <p:cNvSpPr>
            <a:spLocks noGrp="1"/>
          </p:cNvSpPr>
          <p:nvPr>
            <p:ph type="title"/>
          </p:nvPr>
        </p:nvSpPr>
        <p:spPr>
          <a:xfrm>
            <a:off x="2465118" y="258251"/>
            <a:ext cx="7106392" cy="1061138"/>
          </a:xfrm>
          <a:solidFill>
            <a:srgbClr val="85D3F5"/>
          </a:solidFill>
        </p:spPr>
        <p:txBody>
          <a:bodyPr/>
          <a:lstStyle/>
          <a:p>
            <a:pPr algn="ctr"/>
            <a:r>
              <a:rPr lang="en-US" b="1" dirty="0">
                <a:latin typeface="Arial" panose="020B0604020202020204" pitchFamily="34" charset="0"/>
                <a:cs typeface="Arial" panose="020B0604020202020204" pitchFamily="34" charset="0"/>
              </a:rPr>
              <a:t>Feelings and emotions</a:t>
            </a:r>
          </a:p>
        </p:txBody>
      </p:sp>
      <p:sp>
        <p:nvSpPr>
          <p:cNvPr id="3" name="Content Placeholder 2">
            <a:extLst>
              <a:ext uri="{FF2B5EF4-FFF2-40B4-BE49-F238E27FC236}">
                <a16:creationId xmlns:a16="http://schemas.microsoft.com/office/drawing/2014/main" id="{A5C5DCAB-3178-4039-BC2E-54D6AE25A00C}"/>
              </a:ext>
            </a:extLst>
          </p:cNvPr>
          <p:cNvSpPr>
            <a:spLocks noGrp="1"/>
          </p:cNvSpPr>
          <p:nvPr>
            <p:ph idx="1"/>
          </p:nvPr>
        </p:nvSpPr>
        <p:spPr/>
        <p:txBody>
          <a:bodyPr vert="horz" lIns="91440" tIns="45720" rIns="91440" bIns="45720" rtlCol="0" anchor="t">
            <a:normAutofit/>
          </a:bodyPr>
          <a:lstStyle/>
          <a:p>
            <a:pPr>
              <a:buNone/>
            </a:pPr>
            <a:endParaRPr lang="en-GB" dirty="0">
              <a:ea typeface="+mn-lt"/>
              <a:cs typeface="+mn-lt"/>
            </a:endParaRPr>
          </a:p>
          <a:p>
            <a:pPr marL="0" indent="0">
              <a:buNone/>
            </a:pPr>
            <a:endParaRPr lang="en-US" dirty="0">
              <a:cs typeface="Calibri" panose="020F0502020204030204"/>
            </a:endParaRPr>
          </a:p>
        </p:txBody>
      </p:sp>
      <p:sp>
        <p:nvSpPr>
          <p:cNvPr id="4" name="TextBox 3">
            <a:extLst>
              <a:ext uri="{FF2B5EF4-FFF2-40B4-BE49-F238E27FC236}">
                <a16:creationId xmlns:a16="http://schemas.microsoft.com/office/drawing/2014/main" id="{26C4AE6C-F1A7-4548-BDF2-432A85505B7B}"/>
              </a:ext>
            </a:extLst>
          </p:cNvPr>
          <p:cNvSpPr txBox="1"/>
          <p:nvPr/>
        </p:nvSpPr>
        <p:spPr>
          <a:xfrm>
            <a:off x="958970" y="2306510"/>
            <a:ext cx="1751162"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latin typeface="Arial" panose="020B0604020202020204" pitchFamily="34" charset="0"/>
                <a:cs typeface="Arial" panose="020B0604020202020204" pitchFamily="34" charset="0"/>
              </a:rPr>
              <a:t>excited</a:t>
            </a:r>
          </a:p>
        </p:txBody>
      </p:sp>
      <p:sp>
        <p:nvSpPr>
          <p:cNvPr id="5" name="TextBox 4">
            <a:extLst>
              <a:ext uri="{FF2B5EF4-FFF2-40B4-BE49-F238E27FC236}">
                <a16:creationId xmlns:a16="http://schemas.microsoft.com/office/drawing/2014/main" id="{F15E5584-3EE8-4B95-90E9-222E4C42325F}"/>
              </a:ext>
            </a:extLst>
          </p:cNvPr>
          <p:cNvSpPr txBox="1"/>
          <p:nvPr/>
        </p:nvSpPr>
        <p:spPr>
          <a:xfrm>
            <a:off x="4992180" y="4884927"/>
            <a:ext cx="1751162"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latin typeface="Arial" panose="020B0604020202020204" pitchFamily="34" charset="0"/>
                <a:cs typeface="Arial" panose="020B0604020202020204" pitchFamily="34" charset="0"/>
              </a:rPr>
              <a:t>cross</a:t>
            </a:r>
          </a:p>
        </p:txBody>
      </p:sp>
      <p:sp>
        <p:nvSpPr>
          <p:cNvPr id="6" name="TextBox 5">
            <a:extLst>
              <a:ext uri="{FF2B5EF4-FFF2-40B4-BE49-F238E27FC236}">
                <a16:creationId xmlns:a16="http://schemas.microsoft.com/office/drawing/2014/main" id="{555F91D2-273E-4BE4-A9EE-28FB2D9A98ED}"/>
              </a:ext>
            </a:extLst>
          </p:cNvPr>
          <p:cNvSpPr txBox="1"/>
          <p:nvPr/>
        </p:nvSpPr>
        <p:spPr>
          <a:xfrm>
            <a:off x="6492816" y="1702593"/>
            <a:ext cx="1751162"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FF0000"/>
                </a:solidFill>
                <a:latin typeface="Arial" panose="020B0604020202020204" pitchFamily="34" charset="0"/>
                <a:cs typeface="Arial" panose="020B0604020202020204" pitchFamily="34" charset="0"/>
              </a:rPr>
              <a:t>loved</a:t>
            </a:r>
            <a:endParaRPr lang="en-US" sz="3200" b="1" dirty="0">
              <a:solidFill>
                <a:srgbClr val="FF0000"/>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D739B4D-382F-4155-ABCF-40CDB176F102}"/>
              </a:ext>
            </a:extLst>
          </p:cNvPr>
          <p:cNvSpPr txBox="1"/>
          <p:nvPr/>
        </p:nvSpPr>
        <p:spPr>
          <a:xfrm>
            <a:off x="9602638" y="4980321"/>
            <a:ext cx="1751162"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FF0000"/>
                </a:solidFill>
                <a:latin typeface="Arial" panose="020B0604020202020204" pitchFamily="34" charset="0"/>
                <a:cs typeface="Arial" panose="020B0604020202020204" pitchFamily="34" charset="0"/>
              </a:rPr>
              <a:t>playful</a:t>
            </a:r>
          </a:p>
        </p:txBody>
      </p:sp>
      <p:sp>
        <p:nvSpPr>
          <p:cNvPr id="8" name="TextBox 7">
            <a:extLst>
              <a:ext uri="{FF2B5EF4-FFF2-40B4-BE49-F238E27FC236}">
                <a16:creationId xmlns:a16="http://schemas.microsoft.com/office/drawing/2014/main" id="{3891F60D-CB04-41C1-8860-3D61D6313DF6}"/>
              </a:ext>
            </a:extLst>
          </p:cNvPr>
          <p:cNvSpPr txBox="1"/>
          <p:nvPr/>
        </p:nvSpPr>
        <p:spPr>
          <a:xfrm>
            <a:off x="2091905" y="5701487"/>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70C0"/>
                </a:solidFill>
                <a:latin typeface="Arial" panose="020B0604020202020204" pitchFamily="34" charset="0"/>
                <a:cs typeface="Arial" panose="020B0604020202020204" pitchFamily="34" charset="0"/>
              </a:rPr>
              <a:t>funny</a:t>
            </a: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1F76906-B840-4DAE-BA2E-807F10679AA4}"/>
              </a:ext>
            </a:extLst>
          </p:cNvPr>
          <p:cNvSpPr txBox="1"/>
          <p:nvPr/>
        </p:nvSpPr>
        <p:spPr>
          <a:xfrm>
            <a:off x="8734246" y="2739171"/>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70C0"/>
                </a:solidFill>
                <a:latin typeface="Arial" panose="020B0604020202020204" pitchFamily="34" charset="0"/>
                <a:cs typeface="Arial" panose="020B0604020202020204" pitchFamily="34" charset="0"/>
              </a:rPr>
              <a:t>peaceful</a:t>
            </a:r>
          </a:p>
        </p:txBody>
      </p:sp>
      <p:sp>
        <p:nvSpPr>
          <p:cNvPr id="10" name="TextBox 9">
            <a:extLst>
              <a:ext uri="{FF2B5EF4-FFF2-40B4-BE49-F238E27FC236}">
                <a16:creationId xmlns:a16="http://schemas.microsoft.com/office/drawing/2014/main" id="{CCAA430F-D7BF-4145-8C25-F7A6D3617924}"/>
              </a:ext>
            </a:extLst>
          </p:cNvPr>
          <p:cNvSpPr txBox="1"/>
          <p:nvPr/>
        </p:nvSpPr>
        <p:spPr>
          <a:xfrm>
            <a:off x="403593" y="3323946"/>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070C0"/>
                </a:solidFill>
                <a:latin typeface="Arial" panose="020B0604020202020204" pitchFamily="34" charset="0"/>
                <a:cs typeface="Arial" panose="020B0604020202020204" pitchFamily="34" charset="0"/>
              </a:rPr>
              <a:t>surprised</a:t>
            </a:r>
            <a:endParaRPr lang="en-US" sz="3200" b="1" dirty="0">
              <a:solidFill>
                <a:srgbClr val="0070C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6D5BDD2-5A93-45E9-8BD3-A0ED17EDD8CF}"/>
              </a:ext>
            </a:extLst>
          </p:cNvPr>
          <p:cNvSpPr txBox="1"/>
          <p:nvPr/>
        </p:nvSpPr>
        <p:spPr>
          <a:xfrm>
            <a:off x="9262753" y="1509181"/>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070C0"/>
                </a:solidFill>
                <a:latin typeface="Arial" panose="020B0604020202020204" pitchFamily="34" charset="0"/>
                <a:cs typeface="Arial" panose="020B0604020202020204" pitchFamily="34" charset="0"/>
              </a:rPr>
              <a:t>lonely</a:t>
            </a:r>
            <a:endParaRPr lang="en-US" sz="3200" b="1" dirty="0">
              <a:solidFill>
                <a:srgbClr val="0070C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C8FED63E-496E-420B-9A97-70633286AB8F}"/>
              </a:ext>
            </a:extLst>
          </p:cNvPr>
          <p:cNvSpPr txBox="1"/>
          <p:nvPr/>
        </p:nvSpPr>
        <p:spPr>
          <a:xfrm>
            <a:off x="6235462" y="5810787"/>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B050"/>
                </a:solidFill>
                <a:latin typeface="Arial" panose="020B0604020202020204" pitchFamily="34" charset="0"/>
                <a:cs typeface="Arial" panose="020B0604020202020204" pitchFamily="34" charset="0"/>
              </a:rPr>
              <a:t>happy</a:t>
            </a:r>
            <a:endParaRPr lang="en-US" dirty="0">
              <a:solidFill>
                <a:srgbClr val="00B05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93635FB-8E01-4AC9-A3D5-796C6EE6B96C}"/>
              </a:ext>
            </a:extLst>
          </p:cNvPr>
          <p:cNvSpPr txBox="1"/>
          <p:nvPr/>
        </p:nvSpPr>
        <p:spPr>
          <a:xfrm>
            <a:off x="883492" y="4385794"/>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B050"/>
                </a:solidFill>
                <a:latin typeface="Arial" panose="020B0604020202020204" pitchFamily="34" charset="0"/>
                <a:cs typeface="Arial" panose="020B0604020202020204" pitchFamily="34" charset="0"/>
              </a:rPr>
              <a:t>annoyed</a:t>
            </a:r>
            <a:endParaRPr lang="en-US" dirty="0">
              <a:solidFill>
                <a:srgbClr val="00B05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7E667F9-15DF-4728-BBAC-A295FBD3E8D8}"/>
              </a:ext>
            </a:extLst>
          </p:cNvPr>
          <p:cNvSpPr txBox="1"/>
          <p:nvPr/>
        </p:nvSpPr>
        <p:spPr>
          <a:xfrm>
            <a:off x="8040231" y="3713142"/>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B050"/>
                </a:solidFill>
                <a:latin typeface="Arial" panose="020B0604020202020204" pitchFamily="34" charset="0"/>
                <a:cs typeface="Arial" panose="020B0604020202020204" pitchFamily="34" charset="0"/>
              </a:rPr>
              <a:t>tired</a:t>
            </a:r>
          </a:p>
        </p:txBody>
      </p:sp>
      <p:sp>
        <p:nvSpPr>
          <p:cNvPr id="15" name="TextBox 14">
            <a:extLst>
              <a:ext uri="{FF2B5EF4-FFF2-40B4-BE49-F238E27FC236}">
                <a16:creationId xmlns:a16="http://schemas.microsoft.com/office/drawing/2014/main" id="{EE34206D-A7DD-4630-9636-43B452E4A043}"/>
              </a:ext>
            </a:extLst>
          </p:cNvPr>
          <p:cNvSpPr txBox="1"/>
          <p:nvPr/>
        </p:nvSpPr>
        <p:spPr>
          <a:xfrm>
            <a:off x="2493396" y="1422445"/>
            <a:ext cx="2498784" cy="58477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00B050"/>
                </a:solidFill>
                <a:latin typeface="Arial" panose="020B0604020202020204" pitchFamily="34" charset="0"/>
                <a:cs typeface="Arial" panose="020B0604020202020204" pitchFamily="34" charset="0"/>
              </a:rPr>
              <a:t>sad</a:t>
            </a:r>
            <a:endParaRPr lang="en-US" dirty="0">
              <a:solidFill>
                <a:srgbClr val="00B050"/>
              </a:solidFill>
              <a:latin typeface="Arial" panose="020B0604020202020204" pitchFamily="34" charset="0"/>
              <a:cs typeface="Arial" panose="020B0604020202020204" pitchFamily="34" charset="0"/>
            </a:endParaRPr>
          </a:p>
        </p:txBody>
      </p:sp>
      <p:pic>
        <p:nvPicPr>
          <p:cNvPr id="1026" name="Picture 2">
            <a:extLst>
              <a:ext uri="{FF2B5EF4-FFF2-40B4-BE49-F238E27FC236}">
                <a16:creationId xmlns:a16="http://schemas.microsoft.com/office/drawing/2014/main" id="{8047ED69-1FB7-41DB-B382-6E4EC6512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3256" y="2621779"/>
            <a:ext cx="3654729" cy="21282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879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64075-3E08-4787-B700-4337CC9D2E35}"/>
              </a:ext>
            </a:extLst>
          </p:cNvPr>
          <p:cNvSpPr>
            <a:spLocks noGrp="1"/>
          </p:cNvSpPr>
          <p:nvPr>
            <p:ph type="title"/>
          </p:nvPr>
        </p:nvSpPr>
        <p:spPr>
          <a:xfrm>
            <a:off x="1746912" y="365125"/>
            <a:ext cx="8325135" cy="1325563"/>
          </a:xfrm>
          <a:solidFill>
            <a:srgbClr val="85D3F5"/>
          </a:solidFill>
        </p:spPr>
        <p:txBody>
          <a:bodyPr/>
          <a:lstStyle/>
          <a:p>
            <a:pPr algn="ctr"/>
            <a:r>
              <a:rPr lang="en-GB" b="1" dirty="0">
                <a:latin typeface="Arial" panose="020B0604020202020204" pitchFamily="34" charset="0"/>
                <a:cs typeface="Arial" panose="020B0604020202020204" pitchFamily="34" charset="0"/>
              </a:rPr>
              <a:t>Activity 1: make a creature</a:t>
            </a:r>
          </a:p>
        </p:txBody>
      </p:sp>
      <p:pic>
        <p:nvPicPr>
          <p:cNvPr id="5" name="Content Placeholder 4">
            <a:extLst>
              <a:ext uri="{FF2B5EF4-FFF2-40B4-BE49-F238E27FC236}">
                <a16:creationId xmlns:a16="http://schemas.microsoft.com/office/drawing/2014/main" id="{C2DCD4A6-E218-4606-A98C-894F122A1EC2}"/>
              </a:ext>
            </a:extLst>
          </p:cNvPr>
          <p:cNvPicPr>
            <a:picLocks noGrp="1" noChangeAspect="1"/>
          </p:cNvPicPr>
          <p:nvPr>
            <p:ph idx="1"/>
          </p:nvPr>
        </p:nvPicPr>
        <p:blipFill>
          <a:blip r:embed="rId3"/>
          <a:stretch>
            <a:fillRect/>
          </a:stretch>
        </p:blipFill>
        <p:spPr>
          <a:xfrm>
            <a:off x="838200" y="1746460"/>
            <a:ext cx="2635822" cy="5101900"/>
          </a:xfrm>
        </p:spPr>
      </p:pic>
      <p:sp>
        <p:nvSpPr>
          <p:cNvPr id="6" name="Oval 5">
            <a:extLst>
              <a:ext uri="{FF2B5EF4-FFF2-40B4-BE49-F238E27FC236}">
                <a16:creationId xmlns:a16="http://schemas.microsoft.com/office/drawing/2014/main" id="{AC7B1AE7-8FC4-4419-9AF1-8CD7F35D04D8}"/>
              </a:ext>
            </a:extLst>
          </p:cNvPr>
          <p:cNvSpPr/>
          <p:nvPr/>
        </p:nvSpPr>
        <p:spPr>
          <a:xfrm>
            <a:off x="4080681" y="2511189"/>
            <a:ext cx="2229666" cy="2429301"/>
          </a:xfrm>
          <a:prstGeom prst="ellipse">
            <a:avLst/>
          </a:prstGeom>
          <a:solidFill>
            <a:srgbClr val="EEF1E2"/>
          </a:solidFill>
          <a:ln>
            <a:solidFill>
              <a:srgbClr val="EEF1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4">
                  <a:lumMod val="20000"/>
                  <a:lumOff val="80000"/>
                </a:schemeClr>
              </a:solidFill>
            </a:endParaRPr>
          </a:p>
        </p:txBody>
      </p:sp>
      <p:pic>
        <p:nvPicPr>
          <p:cNvPr id="8" name="Graphic 7" descr="Scissors with solid fill">
            <a:extLst>
              <a:ext uri="{FF2B5EF4-FFF2-40B4-BE49-F238E27FC236}">
                <a16:creationId xmlns:a16="http://schemas.microsoft.com/office/drawing/2014/main" id="{1CB9BE9D-F7A8-4D11-952F-1EBBAB597B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09478" y="2702257"/>
            <a:ext cx="1183943" cy="1183943"/>
          </a:xfrm>
          <a:prstGeom prst="rect">
            <a:avLst/>
          </a:prstGeom>
        </p:spPr>
      </p:pic>
      <p:pic>
        <p:nvPicPr>
          <p:cNvPr id="10" name="Picture 9">
            <a:extLst>
              <a:ext uri="{FF2B5EF4-FFF2-40B4-BE49-F238E27FC236}">
                <a16:creationId xmlns:a16="http://schemas.microsoft.com/office/drawing/2014/main" id="{F7229FB4-E387-4EAE-A807-F8F7E0D1CDD8}"/>
              </a:ext>
            </a:extLst>
          </p:cNvPr>
          <p:cNvPicPr>
            <a:picLocks noChangeAspect="1"/>
          </p:cNvPicPr>
          <p:nvPr/>
        </p:nvPicPr>
        <p:blipFill>
          <a:blip r:embed="rId6"/>
          <a:stretch>
            <a:fillRect/>
          </a:stretch>
        </p:blipFill>
        <p:spPr>
          <a:xfrm>
            <a:off x="8284924" y="2367886"/>
            <a:ext cx="2635822" cy="3323230"/>
          </a:xfrm>
          <a:prstGeom prst="rect">
            <a:avLst/>
          </a:prstGeom>
          <a:ln>
            <a:solidFill>
              <a:schemeClr val="tx1"/>
            </a:solidFill>
          </a:ln>
        </p:spPr>
      </p:pic>
    </p:spTree>
    <p:extLst>
      <p:ext uri="{BB962C8B-B14F-4D97-AF65-F5344CB8AC3E}">
        <p14:creationId xmlns:p14="http://schemas.microsoft.com/office/powerpoint/2010/main" val="27964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35C449491384C488E5BA877EC67ED61" ma:contentTypeVersion="4" ma:contentTypeDescription="Create a new document." ma:contentTypeScope="" ma:versionID="527b6ee0ff38a45f9be33385078b67bf">
  <xsd:schema xmlns:xsd="http://www.w3.org/2001/XMLSchema" xmlns:xs="http://www.w3.org/2001/XMLSchema" xmlns:p="http://schemas.microsoft.com/office/2006/metadata/properties" xmlns:ns2="e9943ca8-3d22-4754-8bea-aef0fbd8ef6b" targetNamespace="http://schemas.microsoft.com/office/2006/metadata/properties" ma:root="true" ma:fieldsID="cf99c67a951bd152307393383bbf2acb" ns2:_="">
    <xsd:import namespace="e9943ca8-3d22-4754-8bea-aef0fbd8ef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43ca8-3d22-4754-8bea-aef0fbd8ef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471C7-0A6A-4B18-853E-36CB889DCC9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E6A2A5-382C-4BE4-8956-C66D3818D5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43ca8-3d22-4754-8bea-aef0fbd8ef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E51A65-2FC0-46CB-80B9-D0D490C1B41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6689</TotalTime>
  <Words>1509</Words>
  <Application>Microsoft Office PowerPoint</Application>
  <PresentationFormat>Widescreen</PresentationFormat>
  <Paragraphs>100</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My Dog Sighs</vt:lpstr>
      <vt:lpstr>What are they?</vt:lpstr>
      <vt:lpstr>My Dog Sighs</vt:lpstr>
      <vt:lpstr>Free Art Friday</vt:lpstr>
      <vt:lpstr>What do you notice?</vt:lpstr>
      <vt:lpstr>'Inside'</vt:lpstr>
      <vt:lpstr>Which is your favourite?</vt:lpstr>
      <vt:lpstr>Feelings and emotions</vt:lpstr>
      <vt:lpstr>Activity 1: make a creature</vt:lpstr>
      <vt:lpstr>Activity 2: make a creature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Malyon, Jo</dc:creator>
  <cp:lastModifiedBy>Jo Malyon</cp:lastModifiedBy>
  <cp:revision>707</cp:revision>
  <dcterms:created xsi:type="dcterms:W3CDTF">2021-05-11T18:58:22Z</dcterms:created>
  <dcterms:modified xsi:type="dcterms:W3CDTF">2021-07-04T16:01:43Z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0x010100E35C449491384C488E5BA877EC67ED61</vt:lpwstr>
  </property>
</Properties>
</file>